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37"/>
  </p:notesMasterIdLst>
  <p:sldIdLst>
    <p:sldId id="741" r:id="rId4"/>
    <p:sldId id="751" r:id="rId5"/>
    <p:sldId id="752" r:id="rId6"/>
    <p:sldId id="749" r:id="rId7"/>
    <p:sldId id="753" r:id="rId8"/>
    <p:sldId id="771" r:id="rId9"/>
    <p:sldId id="776" r:id="rId10"/>
    <p:sldId id="775" r:id="rId11"/>
    <p:sldId id="754" r:id="rId12"/>
    <p:sldId id="755" r:id="rId13"/>
    <p:sldId id="760" r:id="rId14"/>
    <p:sldId id="772" r:id="rId15"/>
    <p:sldId id="756" r:id="rId16"/>
    <p:sldId id="777" r:id="rId17"/>
    <p:sldId id="778" r:id="rId18"/>
    <p:sldId id="779" r:id="rId19"/>
    <p:sldId id="780" r:id="rId20"/>
    <p:sldId id="781" r:id="rId21"/>
    <p:sldId id="757" r:id="rId22"/>
    <p:sldId id="762" r:id="rId23"/>
    <p:sldId id="758" r:id="rId24"/>
    <p:sldId id="761" r:id="rId25"/>
    <p:sldId id="763" r:id="rId26"/>
    <p:sldId id="765" r:id="rId27"/>
    <p:sldId id="767" r:id="rId28"/>
    <p:sldId id="764" r:id="rId29"/>
    <p:sldId id="773" r:id="rId30"/>
    <p:sldId id="766" r:id="rId31"/>
    <p:sldId id="768" r:id="rId32"/>
    <p:sldId id="774" r:id="rId33"/>
    <p:sldId id="770" r:id="rId34"/>
    <p:sldId id="586" r:id="rId35"/>
    <p:sldId id="72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80000" autoAdjust="0"/>
  </p:normalViewPr>
  <p:slideViewPr>
    <p:cSldViewPr snapToGrid="0">
      <p:cViewPr varScale="1">
        <p:scale>
          <a:sx n="87" d="100"/>
          <a:sy n="87" d="100"/>
        </p:scale>
        <p:origin x="1428"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AFF27C-DACC-4DDD-940D-5553A46DC8E3}" type="datetimeFigureOut">
              <a:rPr lang="en-US" smtClean="0"/>
              <a:t>2/23/2023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442711-CE22-43A7-B02E-49F193C190BE}" type="slidenum">
              <a:rPr lang="en-US" smtClean="0"/>
              <a:t>‹#›</a:t>
            </a:fld>
            <a:endParaRPr lang="en-US"/>
          </a:p>
        </p:txBody>
      </p:sp>
    </p:spTree>
    <p:extLst>
      <p:ext uri="{BB962C8B-B14F-4D97-AF65-F5344CB8AC3E}">
        <p14:creationId xmlns:p14="http://schemas.microsoft.com/office/powerpoint/2010/main" val="3534349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12442711-CE22-43A7-B02E-49F193C190BE}" type="slidenum">
              <a:rPr lang="en-US" smtClean="0"/>
              <a:t>2</a:t>
            </a:fld>
            <a:endParaRPr lang="en-US"/>
          </a:p>
        </p:txBody>
      </p:sp>
    </p:spTree>
    <p:extLst>
      <p:ext uri="{BB962C8B-B14F-4D97-AF65-F5344CB8AC3E}">
        <p14:creationId xmlns:p14="http://schemas.microsoft.com/office/powerpoint/2010/main" val="1366088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16</a:t>
            </a:fld>
            <a:endParaRPr lang="en-US"/>
          </a:p>
        </p:txBody>
      </p:sp>
    </p:spTree>
    <p:extLst>
      <p:ext uri="{BB962C8B-B14F-4D97-AF65-F5344CB8AC3E}">
        <p14:creationId xmlns:p14="http://schemas.microsoft.com/office/powerpoint/2010/main" val="2132788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17</a:t>
            </a:fld>
            <a:endParaRPr lang="en-US"/>
          </a:p>
        </p:txBody>
      </p:sp>
    </p:spTree>
    <p:extLst>
      <p:ext uri="{BB962C8B-B14F-4D97-AF65-F5344CB8AC3E}">
        <p14:creationId xmlns:p14="http://schemas.microsoft.com/office/powerpoint/2010/main" val="1038400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18</a:t>
            </a:fld>
            <a:endParaRPr lang="en-US"/>
          </a:p>
        </p:txBody>
      </p:sp>
    </p:spTree>
    <p:extLst>
      <p:ext uri="{BB962C8B-B14F-4D97-AF65-F5344CB8AC3E}">
        <p14:creationId xmlns:p14="http://schemas.microsoft.com/office/powerpoint/2010/main" val="36054605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19</a:t>
            </a:fld>
            <a:endParaRPr lang="en-US"/>
          </a:p>
        </p:txBody>
      </p:sp>
    </p:spTree>
    <p:extLst>
      <p:ext uri="{BB962C8B-B14F-4D97-AF65-F5344CB8AC3E}">
        <p14:creationId xmlns:p14="http://schemas.microsoft.com/office/powerpoint/2010/main" val="4120925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20</a:t>
            </a:fld>
            <a:endParaRPr lang="en-US"/>
          </a:p>
        </p:txBody>
      </p:sp>
    </p:spTree>
    <p:extLst>
      <p:ext uri="{BB962C8B-B14F-4D97-AF65-F5344CB8AC3E}">
        <p14:creationId xmlns:p14="http://schemas.microsoft.com/office/powerpoint/2010/main" val="3541742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21</a:t>
            </a:fld>
            <a:endParaRPr lang="en-US"/>
          </a:p>
        </p:txBody>
      </p:sp>
    </p:spTree>
    <p:extLst>
      <p:ext uri="{BB962C8B-B14F-4D97-AF65-F5344CB8AC3E}">
        <p14:creationId xmlns:p14="http://schemas.microsoft.com/office/powerpoint/2010/main" val="1680259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22</a:t>
            </a:fld>
            <a:endParaRPr lang="en-US"/>
          </a:p>
        </p:txBody>
      </p:sp>
    </p:spTree>
    <p:extLst>
      <p:ext uri="{BB962C8B-B14F-4D97-AF65-F5344CB8AC3E}">
        <p14:creationId xmlns:p14="http://schemas.microsoft.com/office/powerpoint/2010/main" val="975759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23</a:t>
            </a:fld>
            <a:endParaRPr lang="en-US"/>
          </a:p>
        </p:txBody>
      </p:sp>
    </p:spTree>
    <p:extLst>
      <p:ext uri="{BB962C8B-B14F-4D97-AF65-F5344CB8AC3E}">
        <p14:creationId xmlns:p14="http://schemas.microsoft.com/office/powerpoint/2010/main" val="4471747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24</a:t>
            </a:fld>
            <a:endParaRPr lang="en-US"/>
          </a:p>
        </p:txBody>
      </p:sp>
    </p:spTree>
    <p:extLst>
      <p:ext uri="{BB962C8B-B14F-4D97-AF65-F5344CB8AC3E}">
        <p14:creationId xmlns:p14="http://schemas.microsoft.com/office/powerpoint/2010/main" val="4206237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25</a:t>
            </a:fld>
            <a:endParaRPr lang="en-US"/>
          </a:p>
        </p:txBody>
      </p:sp>
    </p:spTree>
    <p:extLst>
      <p:ext uri="{BB962C8B-B14F-4D97-AF65-F5344CB8AC3E}">
        <p14:creationId xmlns:p14="http://schemas.microsoft.com/office/powerpoint/2010/main" val="4069228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3</a:t>
            </a:fld>
            <a:endParaRPr lang="en-US"/>
          </a:p>
        </p:txBody>
      </p:sp>
    </p:spTree>
    <p:extLst>
      <p:ext uri="{BB962C8B-B14F-4D97-AF65-F5344CB8AC3E}">
        <p14:creationId xmlns:p14="http://schemas.microsoft.com/office/powerpoint/2010/main" val="23394626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26</a:t>
            </a:fld>
            <a:endParaRPr lang="en-US"/>
          </a:p>
        </p:txBody>
      </p:sp>
    </p:spTree>
    <p:extLst>
      <p:ext uri="{BB962C8B-B14F-4D97-AF65-F5344CB8AC3E}">
        <p14:creationId xmlns:p14="http://schemas.microsoft.com/office/powerpoint/2010/main" val="16474723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27</a:t>
            </a:fld>
            <a:endParaRPr lang="en-US"/>
          </a:p>
        </p:txBody>
      </p:sp>
    </p:spTree>
    <p:extLst>
      <p:ext uri="{BB962C8B-B14F-4D97-AF65-F5344CB8AC3E}">
        <p14:creationId xmlns:p14="http://schemas.microsoft.com/office/powerpoint/2010/main" val="21310688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28</a:t>
            </a:fld>
            <a:endParaRPr lang="en-US"/>
          </a:p>
        </p:txBody>
      </p:sp>
    </p:spTree>
    <p:extLst>
      <p:ext uri="{BB962C8B-B14F-4D97-AF65-F5344CB8AC3E}">
        <p14:creationId xmlns:p14="http://schemas.microsoft.com/office/powerpoint/2010/main" val="36849567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Age, race, gender, ethnicity, location of practice, license type</a:t>
            </a:r>
          </a:p>
        </p:txBody>
      </p:sp>
      <p:sp>
        <p:nvSpPr>
          <p:cNvPr id="4" name="Slide Number Placeholder 3"/>
          <p:cNvSpPr>
            <a:spLocks noGrp="1"/>
          </p:cNvSpPr>
          <p:nvPr>
            <p:ph type="sldNum" sz="quarter" idx="5"/>
          </p:nvPr>
        </p:nvSpPr>
        <p:spPr/>
        <p:txBody>
          <a:bodyPr/>
          <a:lstStyle/>
          <a:p>
            <a:fld id="{12442711-CE22-43A7-B02E-49F193C190BE}" type="slidenum">
              <a:rPr lang="en-US" smtClean="0"/>
              <a:t>29</a:t>
            </a:fld>
            <a:endParaRPr lang="en-US"/>
          </a:p>
        </p:txBody>
      </p:sp>
    </p:spTree>
    <p:extLst>
      <p:ext uri="{BB962C8B-B14F-4D97-AF65-F5344CB8AC3E}">
        <p14:creationId xmlns:p14="http://schemas.microsoft.com/office/powerpoint/2010/main" val="20081217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30</a:t>
            </a:fld>
            <a:endParaRPr lang="en-US"/>
          </a:p>
        </p:txBody>
      </p:sp>
    </p:spTree>
    <p:extLst>
      <p:ext uri="{BB962C8B-B14F-4D97-AF65-F5344CB8AC3E}">
        <p14:creationId xmlns:p14="http://schemas.microsoft.com/office/powerpoint/2010/main" val="32253336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31</a:t>
            </a:fld>
            <a:endParaRPr lang="en-US"/>
          </a:p>
        </p:txBody>
      </p:sp>
    </p:spTree>
    <p:extLst>
      <p:ext uri="{BB962C8B-B14F-4D97-AF65-F5344CB8AC3E}">
        <p14:creationId xmlns:p14="http://schemas.microsoft.com/office/powerpoint/2010/main" val="28366419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C02159-42FB-4358-8821-2165B16D1859}" type="slidenum">
              <a:rPr lang="en-US" smtClean="0"/>
              <a:t>32</a:t>
            </a:fld>
            <a:endParaRPr lang="en-US"/>
          </a:p>
        </p:txBody>
      </p:sp>
    </p:spTree>
    <p:extLst>
      <p:ext uri="{BB962C8B-B14F-4D97-AF65-F5344CB8AC3E}">
        <p14:creationId xmlns:p14="http://schemas.microsoft.com/office/powerpoint/2010/main" val="39170162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442711-CE22-43A7-B02E-49F193C190BE}" type="slidenum">
              <a:rPr lang="en-US" smtClean="0"/>
              <a:t>33</a:t>
            </a:fld>
            <a:endParaRPr lang="en-US"/>
          </a:p>
        </p:txBody>
      </p:sp>
    </p:spTree>
    <p:extLst>
      <p:ext uri="{BB962C8B-B14F-4D97-AF65-F5344CB8AC3E}">
        <p14:creationId xmlns:p14="http://schemas.microsoft.com/office/powerpoint/2010/main" val="1354046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6</a:t>
            </a:fld>
            <a:endParaRPr lang="en-US"/>
          </a:p>
        </p:txBody>
      </p:sp>
    </p:spTree>
    <p:extLst>
      <p:ext uri="{BB962C8B-B14F-4D97-AF65-F5344CB8AC3E}">
        <p14:creationId xmlns:p14="http://schemas.microsoft.com/office/powerpoint/2010/main" val="554299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10</a:t>
            </a:fld>
            <a:endParaRPr lang="en-US"/>
          </a:p>
        </p:txBody>
      </p:sp>
    </p:spTree>
    <p:extLst>
      <p:ext uri="{BB962C8B-B14F-4D97-AF65-F5344CB8AC3E}">
        <p14:creationId xmlns:p14="http://schemas.microsoft.com/office/powerpoint/2010/main" val="4125988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11</a:t>
            </a:fld>
            <a:endParaRPr lang="en-US"/>
          </a:p>
        </p:txBody>
      </p:sp>
    </p:spTree>
    <p:extLst>
      <p:ext uri="{BB962C8B-B14F-4D97-AF65-F5344CB8AC3E}">
        <p14:creationId xmlns:p14="http://schemas.microsoft.com/office/powerpoint/2010/main" val="668391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12</a:t>
            </a:fld>
            <a:endParaRPr lang="en-US"/>
          </a:p>
        </p:txBody>
      </p:sp>
    </p:spTree>
    <p:extLst>
      <p:ext uri="{BB962C8B-B14F-4D97-AF65-F5344CB8AC3E}">
        <p14:creationId xmlns:p14="http://schemas.microsoft.com/office/powerpoint/2010/main" val="869858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13</a:t>
            </a:fld>
            <a:endParaRPr lang="en-US"/>
          </a:p>
        </p:txBody>
      </p:sp>
    </p:spTree>
    <p:extLst>
      <p:ext uri="{BB962C8B-B14F-4D97-AF65-F5344CB8AC3E}">
        <p14:creationId xmlns:p14="http://schemas.microsoft.com/office/powerpoint/2010/main" val="2492656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14</a:t>
            </a:fld>
            <a:endParaRPr lang="en-US"/>
          </a:p>
        </p:txBody>
      </p:sp>
    </p:spTree>
    <p:extLst>
      <p:ext uri="{BB962C8B-B14F-4D97-AF65-F5344CB8AC3E}">
        <p14:creationId xmlns:p14="http://schemas.microsoft.com/office/powerpoint/2010/main" val="3110984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2442711-CE22-43A7-B02E-49F193C190BE}" type="slidenum">
              <a:rPr lang="en-US" smtClean="0"/>
              <a:t>15</a:t>
            </a:fld>
            <a:endParaRPr lang="en-US"/>
          </a:p>
        </p:txBody>
      </p:sp>
    </p:spTree>
    <p:extLst>
      <p:ext uri="{BB962C8B-B14F-4D97-AF65-F5344CB8AC3E}">
        <p14:creationId xmlns:p14="http://schemas.microsoft.com/office/powerpoint/2010/main" val="2003223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AF422FD-DE83-4B15-A8F5-D0D4FD50CA9C}"/>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553319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F8D88-67B6-45C7-BB68-16D61527F4D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6F62F-F9C1-4265-AFE2-72869F0E1391}"/>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4FAEED-904C-472B-B03F-576926BD8D70}"/>
              </a:ext>
            </a:extLst>
          </p:cNvPr>
          <p:cNvSpPr>
            <a:spLocks noGrp="1"/>
          </p:cNvSpPr>
          <p:nvPr>
            <p:ph type="dt" sz="half" idx="10"/>
          </p:nvPr>
        </p:nvSpPr>
        <p:spPr>
          <a:xfrm>
            <a:off x="838200" y="6356350"/>
            <a:ext cx="2743200" cy="365125"/>
          </a:xfrm>
          <a:prstGeom prst="rect">
            <a:avLst/>
          </a:prstGeom>
        </p:spPr>
        <p:txBody>
          <a:bodyPr/>
          <a:lstStyle/>
          <a:p>
            <a:fld id="{02B9C515-C945-49A4-9B81-7198C457680B}" type="datetimeFigureOut">
              <a:rPr lang="en-US" smtClean="0"/>
              <a:t>2/23/2023</a:t>
            </a:fld>
            <a:endParaRPr lang="en-US"/>
          </a:p>
        </p:txBody>
      </p:sp>
      <p:sp>
        <p:nvSpPr>
          <p:cNvPr id="5" name="Footer Placeholder 4">
            <a:extLst>
              <a:ext uri="{FF2B5EF4-FFF2-40B4-BE49-F238E27FC236}">
                <a16:creationId xmlns:a16="http://schemas.microsoft.com/office/drawing/2014/main" id="{F6B0CD6F-992D-4395-A106-35252CF1048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1152131-2239-4F37-AD23-B6F77F0A124C}"/>
              </a:ext>
            </a:extLst>
          </p:cNvPr>
          <p:cNvSpPr>
            <a:spLocks noGrp="1"/>
          </p:cNvSpPr>
          <p:nvPr>
            <p:ph type="sldNum" sz="quarter" idx="12"/>
          </p:nvPr>
        </p:nvSpPr>
        <p:spPr>
          <a:xfrm>
            <a:off x="8610600" y="6356350"/>
            <a:ext cx="2743200" cy="365125"/>
          </a:xfrm>
          <a:prstGeom prst="rect">
            <a:avLst/>
          </a:prstGeom>
        </p:spPr>
        <p:txBody>
          <a:bodyPr/>
          <a:lstStyle/>
          <a:p>
            <a:fld id="{EBDC996A-B6C2-4500-92E4-8346D90D78D8}" type="slidenum">
              <a:rPr lang="en-US" smtClean="0"/>
              <a:t>‹#›</a:t>
            </a:fld>
            <a:endParaRPr lang="en-US"/>
          </a:p>
        </p:txBody>
      </p:sp>
    </p:spTree>
    <p:extLst>
      <p:ext uri="{BB962C8B-B14F-4D97-AF65-F5344CB8AC3E}">
        <p14:creationId xmlns:p14="http://schemas.microsoft.com/office/powerpoint/2010/main" val="2516341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E043F1-1A29-4FE1-A390-6B34C2510B84}"/>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ABE162-5C42-43EA-BD15-9B89913F0BC1}"/>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EF99AD-2AE6-4C7C-99A6-C6BDD66961F2}"/>
              </a:ext>
            </a:extLst>
          </p:cNvPr>
          <p:cNvSpPr>
            <a:spLocks noGrp="1"/>
          </p:cNvSpPr>
          <p:nvPr>
            <p:ph type="dt" sz="half" idx="10"/>
          </p:nvPr>
        </p:nvSpPr>
        <p:spPr>
          <a:xfrm>
            <a:off x="838200" y="6356350"/>
            <a:ext cx="2743200" cy="365125"/>
          </a:xfrm>
          <a:prstGeom prst="rect">
            <a:avLst/>
          </a:prstGeom>
        </p:spPr>
        <p:txBody>
          <a:bodyPr/>
          <a:lstStyle/>
          <a:p>
            <a:fld id="{02B9C515-C945-49A4-9B81-7198C457680B}" type="datetimeFigureOut">
              <a:rPr lang="en-US" smtClean="0"/>
              <a:t>2/23/2023</a:t>
            </a:fld>
            <a:endParaRPr lang="en-US"/>
          </a:p>
        </p:txBody>
      </p:sp>
      <p:sp>
        <p:nvSpPr>
          <p:cNvPr id="5" name="Footer Placeholder 4">
            <a:extLst>
              <a:ext uri="{FF2B5EF4-FFF2-40B4-BE49-F238E27FC236}">
                <a16:creationId xmlns:a16="http://schemas.microsoft.com/office/drawing/2014/main" id="{E97E6BB8-D97B-44D7-8920-976715AE17F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F417274-366F-4DC5-8E07-5B98DE078791}"/>
              </a:ext>
            </a:extLst>
          </p:cNvPr>
          <p:cNvSpPr>
            <a:spLocks noGrp="1"/>
          </p:cNvSpPr>
          <p:nvPr>
            <p:ph type="sldNum" sz="quarter" idx="12"/>
          </p:nvPr>
        </p:nvSpPr>
        <p:spPr>
          <a:xfrm>
            <a:off x="8610600" y="6356350"/>
            <a:ext cx="2743200" cy="365125"/>
          </a:xfrm>
          <a:prstGeom prst="rect">
            <a:avLst/>
          </a:prstGeom>
        </p:spPr>
        <p:txBody>
          <a:bodyPr/>
          <a:lstStyle/>
          <a:p>
            <a:fld id="{EBDC996A-B6C2-4500-92E4-8346D90D78D8}" type="slidenum">
              <a:rPr lang="en-US" smtClean="0"/>
              <a:t>‹#›</a:t>
            </a:fld>
            <a:endParaRPr lang="en-US"/>
          </a:p>
        </p:txBody>
      </p:sp>
    </p:spTree>
    <p:extLst>
      <p:ext uri="{BB962C8B-B14F-4D97-AF65-F5344CB8AC3E}">
        <p14:creationId xmlns:p14="http://schemas.microsoft.com/office/powerpoint/2010/main" val="2346153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A2644-A21D-454D-AB38-33EF6A50538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F010C3D1-89BA-498E-A76B-184E1BC64D7D}"/>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D7498D-1BC2-48A4-BBED-515721DAA746}"/>
              </a:ext>
            </a:extLst>
          </p:cNvPr>
          <p:cNvSpPr>
            <a:spLocks noGrp="1"/>
          </p:cNvSpPr>
          <p:nvPr>
            <p:ph type="dt" sz="half" idx="10"/>
          </p:nvPr>
        </p:nvSpPr>
        <p:spPr>
          <a:xfrm>
            <a:off x="838200" y="6356350"/>
            <a:ext cx="2743200" cy="365125"/>
          </a:xfrm>
          <a:prstGeom prst="rect">
            <a:avLst/>
          </a:prstGeom>
        </p:spPr>
        <p:txBody>
          <a:bodyPr/>
          <a:lstStyle/>
          <a:p>
            <a:fld id="{02B9C515-C945-49A4-9B81-7198C457680B}" type="datetimeFigureOut">
              <a:rPr lang="en-US" smtClean="0"/>
              <a:t>2/23/2023</a:t>
            </a:fld>
            <a:endParaRPr lang="en-US"/>
          </a:p>
        </p:txBody>
      </p:sp>
      <p:sp>
        <p:nvSpPr>
          <p:cNvPr id="5" name="Footer Placeholder 4">
            <a:extLst>
              <a:ext uri="{FF2B5EF4-FFF2-40B4-BE49-F238E27FC236}">
                <a16:creationId xmlns:a16="http://schemas.microsoft.com/office/drawing/2014/main" id="{B49EF28A-723B-4368-96C7-7CC1F0CBF2D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A11455F-5BB5-413C-959B-E825AAAE1EEE}"/>
              </a:ext>
            </a:extLst>
          </p:cNvPr>
          <p:cNvSpPr>
            <a:spLocks noGrp="1"/>
          </p:cNvSpPr>
          <p:nvPr>
            <p:ph type="sldNum" sz="quarter" idx="12"/>
          </p:nvPr>
        </p:nvSpPr>
        <p:spPr>
          <a:xfrm>
            <a:off x="8610600" y="6356350"/>
            <a:ext cx="2743200" cy="365125"/>
          </a:xfrm>
          <a:prstGeom prst="rect">
            <a:avLst/>
          </a:prstGeom>
        </p:spPr>
        <p:txBody>
          <a:bodyPr/>
          <a:lstStyle/>
          <a:p>
            <a:fld id="{EBDC996A-B6C2-4500-92E4-8346D90D78D8}" type="slidenum">
              <a:rPr lang="en-US" smtClean="0"/>
              <a:t>‹#›</a:t>
            </a:fld>
            <a:endParaRPr lang="en-US"/>
          </a:p>
        </p:txBody>
      </p:sp>
    </p:spTree>
    <p:extLst>
      <p:ext uri="{BB962C8B-B14F-4D97-AF65-F5344CB8AC3E}">
        <p14:creationId xmlns:p14="http://schemas.microsoft.com/office/powerpoint/2010/main" val="3141817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8FD56-62BC-420E-99BA-50A3A62BAF4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587921-9484-4990-AD68-6906C83DFA5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0FE816-587C-4D5D-8DDA-A1861879AC39}"/>
              </a:ext>
            </a:extLst>
          </p:cNvPr>
          <p:cNvSpPr>
            <a:spLocks noGrp="1"/>
          </p:cNvSpPr>
          <p:nvPr>
            <p:ph type="dt" sz="half" idx="10"/>
          </p:nvPr>
        </p:nvSpPr>
        <p:spPr>
          <a:xfrm>
            <a:off x="838200" y="6356350"/>
            <a:ext cx="2743200" cy="365125"/>
          </a:xfrm>
          <a:prstGeom prst="rect">
            <a:avLst/>
          </a:prstGeom>
        </p:spPr>
        <p:txBody>
          <a:bodyPr/>
          <a:lstStyle/>
          <a:p>
            <a:fld id="{02B9C515-C945-49A4-9B81-7198C457680B}" type="datetimeFigureOut">
              <a:rPr lang="en-US" smtClean="0"/>
              <a:t>2/23/2023</a:t>
            </a:fld>
            <a:endParaRPr lang="en-US"/>
          </a:p>
        </p:txBody>
      </p:sp>
      <p:sp>
        <p:nvSpPr>
          <p:cNvPr id="5" name="Footer Placeholder 4">
            <a:extLst>
              <a:ext uri="{FF2B5EF4-FFF2-40B4-BE49-F238E27FC236}">
                <a16:creationId xmlns:a16="http://schemas.microsoft.com/office/drawing/2014/main" id="{2AA7688A-845D-4612-918F-4395FCC773F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E6CE1D4-F16C-49E3-B2BE-BEFFA6D6A19B}"/>
              </a:ext>
            </a:extLst>
          </p:cNvPr>
          <p:cNvSpPr>
            <a:spLocks noGrp="1"/>
          </p:cNvSpPr>
          <p:nvPr>
            <p:ph type="sldNum" sz="quarter" idx="12"/>
          </p:nvPr>
        </p:nvSpPr>
        <p:spPr>
          <a:xfrm>
            <a:off x="8610600" y="6356350"/>
            <a:ext cx="2743200" cy="365125"/>
          </a:xfrm>
          <a:prstGeom prst="rect">
            <a:avLst/>
          </a:prstGeom>
        </p:spPr>
        <p:txBody>
          <a:bodyPr/>
          <a:lstStyle/>
          <a:p>
            <a:fld id="{EBDC996A-B6C2-4500-92E4-8346D90D78D8}" type="slidenum">
              <a:rPr lang="en-US" smtClean="0"/>
              <a:t>‹#›</a:t>
            </a:fld>
            <a:endParaRPr lang="en-US"/>
          </a:p>
        </p:txBody>
      </p:sp>
    </p:spTree>
    <p:extLst>
      <p:ext uri="{BB962C8B-B14F-4D97-AF65-F5344CB8AC3E}">
        <p14:creationId xmlns:p14="http://schemas.microsoft.com/office/powerpoint/2010/main" val="85984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70F4D-5C72-4C9E-AE9C-177CC3FD3EB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47D6304-0B2B-4C80-998C-19AA7ECE2151}"/>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AC4ECB-84D3-4E3D-BB59-08B60F8B8FA1}"/>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4EA848-2305-4CF3-9B32-2D0E8A36D4B4}"/>
              </a:ext>
            </a:extLst>
          </p:cNvPr>
          <p:cNvSpPr>
            <a:spLocks noGrp="1"/>
          </p:cNvSpPr>
          <p:nvPr>
            <p:ph type="dt" sz="half" idx="10"/>
          </p:nvPr>
        </p:nvSpPr>
        <p:spPr>
          <a:xfrm>
            <a:off x="838200" y="6356350"/>
            <a:ext cx="2743200" cy="365125"/>
          </a:xfrm>
          <a:prstGeom prst="rect">
            <a:avLst/>
          </a:prstGeom>
        </p:spPr>
        <p:txBody>
          <a:bodyPr/>
          <a:lstStyle/>
          <a:p>
            <a:fld id="{02B9C515-C945-49A4-9B81-7198C457680B}" type="datetimeFigureOut">
              <a:rPr lang="en-US" smtClean="0"/>
              <a:t>2/23/2023</a:t>
            </a:fld>
            <a:endParaRPr lang="en-US"/>
          </a:p>
        </p:txBody>
      </p:sp>
      <p:sp>
        <p:nvSpPr>
          <p:cNvPr id="6" name="Footer Placeholder 5">
            <a:extLst>
              <a:ext uri="{FF2B5EF4-FFF2-40B4-BE49-F238E27FC236}">
                <a16:creationId xmlns:a16="http://schemas.microsoft.com/office/drawing/2014/main" id="{531B5766-42A7-4074-A210-85552A6A799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1C61328-C9C6-435D-AAB8-DB36C54B6948}"/>
              </a:ext>
            </a:extLst>
          </p:cNvPr>
          <p:cNvSpPr>
            <a:spLocks noGrp="1"/>
          </p:cNvSpPr>
          <p:nvPr>
            <p:ph type="sldNum" sz="quarter" idx="12"/>
          </p:nvPr>
        </p:nvSpPr>
        <p:spPr>
          <a:xfrm>
            <a:off x="8610600" y="6356350"/>
            <a:ext cx="2743200" cy="365125"/>
          </a:xfrm>
          <a:prstGeom prst="rect">
            <a:avLst/>
          </a:prstGeom>
        </p:spPr>
        <p:txBody>
          <a:bodyPr/>
          <a:lstStyle/>
          <a:p>
            <a:fld id="{EBDC996A-B6C2-4500-92E4-8346D90D78D8}" type="slidenum">
              <a:rPr lang="en-US" smtClean="0"/>
              <a:t>‹#›</a:t>
            </a:fld>
            <a:endParaRPr lang="en-US"/>
          </a:p>
        </p:txBody>
      </p:sp>
    </p:spTree>
    <p:extLst>
      <p:ext uri="{BB962C8B-B14F-4D97-AF65-F5344CB8AC3E}">
        <p14:creationId xmlns:p14="http://schemas.microsoft.com/office/powerpoint/2010/main" val="2574540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CE2FE-9402-474E-B78F-42700B163C2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C8F06821-0650-4F42-BA4A-4D6A2BAD4E5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8BEB49-CC95-47F3-A091-B1FC58B4D46E}"/>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A55AD7-E5C7-4415-9271-F05DB84B490F}"/>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940341-6700-4ACA-9802-7470A555DD3C}"/>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1B155E-4E97-45BB-9B78-D33E6AF63EF9}"/>
              </a:ext>
            </a:extLst>
          </p:cNvPr>
          <p:cNvSpPr>
            <a:spLocks noGrp="1"/>
          </p:cNvSpPr>
          <p:nvPr>
            <p:ph type="dt" sz="half" idx="10"/>
          </p:nvPr>
        </p:nvSpPr>
        <p:spPr>
          <a:xfrm>
            <a:off x="838200" y="6356350"/>
            <a:ext cx="2743200" cy="365125"/>
          </a:xfrm>
          <a:prstGeom prst="rect">
            <a:avLst/>
          </a:prstGeom>
        </p:spPr>
        <p:txBody>
          <a:bodyPr/>
          <a:lstStyle/>
          <a:p>
            <a:fld id="{02B9C515-C945-49A4-9B81-7198C457680B}" type="datetimeFigureOut">
              <a:rPr lang="en-US" smtClean="0"/>
              <a:t>2/23/2023</a:t>
            </a:fld>
            <a:endParaRPr lang="en-US"/>
          </a:p>
        </p:txBody>
      </p:sp>
      <p:sp>
        <p:nvSpPr>
          <p:cNvPr id="8" name="Footer Placeholder 7">
            <a:extLst>
              <a:ext uri="{FF2B5EF4-FFF2-40B4-BE49-F238E27FC236}">
                <a16:creationId xmlns:a16="http://schemas.microsoft.com/office/drawing/2014/main" id="{D71576FA-13A1-41E6-A624-89B6D56E60E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2051CA75-23F1-41B9-9570-8772A93F912B}"/>
              </a:ext>
            </a:extLst>
          </p:cNvPr>
          <p:cNvSpPr>
            <a:spLocks noGrp="1"/>
          </p:cNvSpPr>
          <p:nvPr>
            <p:ph type="sldNum" sz="quarter" idx="12"/>
          </p:nvPr>
        </p:nvSpPr>
        <p:spPr>
          <a:xfrm>
            <a:off x="8610600" y="6356350"/>
            <a:ext cx="2743200" cy="365125"/>
          </a:xfrm>
          <a:prstGeom prst="rect">
            <a:avLst/>
          </a:prstGeom>
        </p:spPr>
        <p:txBody>
          <a:bodyPr/>
          <a:lstStyle/>
          <a:p>
            <a:fld id="{EBDC996A-B6C2-4500-92E4-8346D90D78D8}" type="slidenum">
              <a:rPr lang="en-US" smtClean="0"/>
              <a:t>‹#›</a:t>
            </a:fld>
            <a:endParaRPr lang="en-US"/>
          </a:p>
        </p:txBody>
      </p:sp>
    </p:spTree>
    <p:extLst>
      <p:ext uri="{BB962C8B-B14F-4D97-AF65-F5344CB8AC3E}">
        <p14:creationId xmlns:p14="http://schemas.microsoft.com/office/powerpoint/2010/main" val="207681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F1086-3F8C-4E03-986E-D2B3CDC1072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15ADE169-6B91-45B2-8ECD-8F7F74F12095}"/>
              </a:ext>
            </a:extLst>
          </p:cNvPr>
          <p:cNvSpPr>
            <a:spLocks noGrp="1"/>
          </p:cNvSpPr>
          <p:nvPr>
            <p:ph type="dt" sz="half" idx="10"/>
          </p:nvPr>
        </p:nvSpPr>
        <p:spPr>
          <a:xfrm>
            <a:off x="838200" y="6356350"/>
            <a:ext cx="2743200" cy="365125"/>
          </a:xfrm>
          <a:prstGeom prst="rect">
            <a:avLst/>
          </a:prstGeom>
        </p:spPr>
        <p:txBody>
          <a:bodyPr/>
          <a:lstStyle/>
          <a:p>
            <a:fld id="{02B9C515-C945-49A4-9B81-7198C457680B}" type="datetimeFigureOut">
              <a:rPr lang="en-US" smtClean="0"/>
              <a:t>2/23/2023</a:t>
            </a:fld>
            <a:endParaRPr lang="en-US"/>
          </a:p>
        </p:txBody>
      </p:sp>
      <p:sp>
        <p:nvSpPr>
          <p:cNvPr id="4" name="Footer Placeholder 3">
            <a:extLst>
              <a:ext uri="{FF2B5EF4-FFF2-40B4-BE49-F238E27FC236}">
                <a16:creationId xmlns:a16="http://schemas.microsoft.com/office/drawing/2014/main" id="{43FB3F7D-B7A1-4225-8247-F93B843C60B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E0600905-9403-4DDC-B4F5-38472686D6E5}"/>
              </a:ext>
            </a:extLst>
          </p:cNvPr>
          <p:cNvSpPr>
            <a:spLocks noGrp="1"/>
          </p:cNvSpPr>
          <p:nvPr>
            <p:ph type="sldNum" sz="quarter" idx="12"/>
          </p:nvPr>
        </p:nvSpPr>
        <p:spPr>
          <a:xfrm>
            <a:off x="8610600" y="6356350"/>
            <a:ext cx="2743200" cy="365125"/>
          </a:xfrm>
          <a:prstGeom prst="rect">
            <a:avLst/>
          </a:prstGeom>
        </p:spPr>
        <p:txBody>
          <a:bodyPr/>
          <a:lstStyle/>
          <a:p>
            <a:fld id="{EBDC996A-B6C2-4500-92E4-8346D90D78D8}" type="slidenum">
              <a:rPr lang="en-US" smtClean="0"/>
              <a:t>‹#›</a:t>
            </a:fld>
            <a:endParaRPr lang="en-US"/>
          </a:p>
        </p:txBody>
      </p:sp>
    </p:spTree>
    <p:extLst>
      <p:ext uri="{BB962C8B-B14F-4D97-AF65-F5344CB8AC3E}">
        <p14:creationId xmlns:p14="http://schemas.microsoft.com/office/powerpoint/2010/main" val="4216805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D5F0DF-B447-49F8-B817-BD771E9F0D56}"/>
              </a:ext>
            </a:extLst>
          </p:cNvPr>
          <p:cNvSpPr>
            <a:spLocks noGrp="1"/>
          </p:cNvSpPr>
          <p:nvPr>
            <p:ph type="dt" sz="half" idx="10"/>
          </p:nvPr>
        </p:nvSpPr>
        <p:spPr>
          <a:xfrm>
            <a:off x="838200" y="6356350"/>
            <a:ext cx="2743200" cy="365125"/>
          </a:xfrm>
          <a:prstGeom prst="rect">
            <a:avLst/>
          </a:prstGeom>
        </p:spPr>
        <p:txBody>
          <a:bodyPr/>
          <a:lstStyle/>
          <a:p>
            <a:fld id="{02B9C515-C945-49A4-9B81-7198C457680B}" type="datetimeFigureOut">
              <a:rPr lang="en-US" smtClean="0"/>
              <a:t>2/23/2023</a:t>
            </a:fld>
            <a:endParaRPr lang="en-US"/>
          </a:p>
        </p:txBody>
      </p:sp>
      <p:sp>
        <p:nvSpPr>
          <p:cNvPr id="3" name="Footer Placeholder 2">
            <a:extLst>
              <a:ext uri="{FF2B5EF4-FFF2-40B4-BE49-F238E27FC236}">
                <a16:creationId xmlns:a16="http://schemas.microsoft.com/office/drawing/2014/main" id="{EA828802-B5DC-4B96-B89F-9A6497ABCEB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905A7DAE-AF04-436B-B638-AB21BD482583}"/>
              </a:ext>
            </a:extLst>
          </p:cNvPr>
          <p:cNvSpPr>
            <a:spLocks noGrp="1"/>
          </p:cNvSpPr>
          <p:nvPr>
            <p:ph type="sldNum" sz="quarter" idx="12"/>
          </p:nvPr>
        </p:nvSpPr>
        <p:spPr>
          <a:xfrm>
            <a:off x="8610600" y="6356350"/>
            <a:ext cx="2743200" cy="365125"/>
          </a:xfrm>
          <a:prstGeom prst="rect">
            <a:avLst/>
          </a:prstGeom>
        </p:spPr>
        <p:txBody>
          <a:bodyPr/>
          <a:lstStyle/>
          <a:p>
            <a:fld id="{EBDC996A-B6C2-4500-92E4-8346D90D78D8}" type="slidenum">
              <a:rPr lang="en-US" smtClean="0"/>
              <a:t>‹#›</a:t>
            </a:fld>
            <a:endParaRPr lang="en-US"/>
          </a:p>
        </p:txBody>
      </p:sp>
    </p:spTree>
    <p:extLst>
      <p:ext uri="{BB962C8B-B14F-4D97-AF65-F5344CB8AC3E}">
        <p14:creationId xmlns:p14="http://schemas.microsoft.com/office/powerpoint/2010/main" val="1560249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94B46-BC80-4B5C-B34B-4AAF58A6A98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C3EC49-D35B-4901-B941-03F366C96522}"/>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6E7C7D-FB62-4015-80E4-049E24AEDE7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013FF6-4183-4B27-9D24-18CC1C9947CD}"/>
              </a:ext>
            </a:extLst>
          </p:cNvPr>
          <p:cNvSpPr>
            <a:spLocks noGrp="1"/>
          </p:cNvSpPr>
          <p:nvPr>
            <p:ph type="dt" sz="half" idx="10"/>
          </p:nvPr>
        </p:nvSpPr>
        <p:spPr>
          <a:xfrm>
            <a:off x="838200" y="6356350"/>
            <a:ext cx="2743200" cy="365125"/>
          </a:xfrm>
          <a:prstGeom prst="rect">
            <a:avLst/>
          </a:prstGeom>
        </p:spPr>
        <p:txBody>
          <a:bodyPr/>
          <a:lstStyle/>
          <a:p>
            <a:fld id="{02B9C515-C945-49A4-9B81-7198C457680B}" type="datetimeFigureOut">
              <a:rPr lang="en-US" smtClean="0"/>
              <a:t>2/23/2023</a:t>
            </a:fld>
            <a:endParaRPr lang="en-US"/>
          </a:p>
        </p:txBody>
      </p:sp>
      <p:sp>
        <p:nvSpPr>
          <p:cNvPr id="6" name="Footer Placeholder 5">
            <a:extLst>
              <a:ext uri="{FF2B5EF4-FFF2-40B4-BE49-F238E27FC236}">
                <a16:creationId xmlns:a16="http://schemas.microsoft.com/office/drawing/2014/main" id="{0AE702D4-51D9-4F42-A05C-ADCB23FB0C1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15FB81-1ED5-4A33-A765-F97F49AECC32}"/>
              </a:ext>
            </a:extLst>
          </p:cNvPr>
          <p:cNvSpPr>
            <a:spLocks noGrp="1"/>
          </p:cNvSpPr>
          <p:nvPr>
            <p:ph type="sldNum" sz="quarter" idx="12"/>
          </p:nvPr>
        </p:nvSpPr>
        <p:spPr>
          <a:xfrm>
            <a:off x="8610600" y="6356350"/>
            <a:ext cx="2743200" cy="365125"/>
          </a:xfrm>
          <a:prstGeom prst="rect">
            <a:avLst/>
          </a:prstGeom>
        </p:spPr>
        <p:txBody>
          <a:bodyPr/>
          <a:lstStyle/>
          <a:p>
            <a:fld id="{EBDC996A-B6C2-4500-92E4-8346D90D78D8}" type="slidenum">
              <a:rPr lang="en-US" smtClean="0"/>
              <a:t>‹#›</a:t>
            </a:fld>
            <a:endParaRPr lang="en-US"/>
          </a:p>
        </p:txBody>
      </p:sp>
    </p:spTree>
    <p:extLst>
      <p:ext uri="{BB962C8B-B14F-4D97-AF65-F5344CB8AC3E}">
        <p14:creationId xmlns:p14="http://schemas.microsoft.com/office/powerpoint/2010/main" val="3345525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BD2D1-A192-4008-B5FE-D1FE48DECF3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2BB41D-682A-455D-B5AF-6A08CAB22D46}"/>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D10DE1-2B09-4699-8055-B0BBC158F86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2FD569-EB8D-481A-AC6D-59664AF6DF84}"/>
              </a:ext>
            </a:extLst>
          </p:cNvPr>
          <p:cNvSpPr>
            <a:spLocks noGrp="1"/>
          </p:cNvSpPr>
          <p:nvPr>
            <p:ph type="dt" sz="half" idx="10"/>
          </p:nvPr>
        </p:nvSpPr>
        <p:spPr>
          <a:xfrm>
            <a:off x="838200" y="6356350"/>
            <a:ext cx="2743200" cy="365125"/>
          </a:xfrm>
          <a:prstGeom prst="rect">
            <a:avLst/>
          </a:prstGeom>
        </p:spPr>
        <p:txBody>
          <a:bodyPr/>
          <a:lstStyle/>
          <a:p>
            <a:fld id="{02B9C515-C945-49A4-9B81-7198C457680B}" type="datetimeFigureOut">
              <a:rPr lang="en-US" smtClean="0"/>
              <a:t>2/23/2023</a:t>
            </a:fld>
            <a:endParaRPr lang="en-US"/>
          </a:p>
        </p:txBody>
      </p:sp>
      <p:sp>
        <p:nvSpPr>
          <p:cNvPr id="6" name="Footer Placeholder 5">
            <a:extLst>
              <a:ext uri="{FF2B5EF4-FFF2-40B4-BE49-F238E27FC236}">
                <a16:creationId xmlns:a16="http://schemas.microsoft.com/office/drawing/2014/main" id="{D1DC527C-8B48-4B7C-B85E-2B58798E829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05E4D20-6317-467F-AE99-79A55BB9B7E7}"/>
              </a:ext>
            </a:extLst>
          </p:cNvPr>
          <p:cNvSpPr>
            <a:spLocks noGrp="1"/>
          </p:cNvSpPr>
          <p:nvPr>
            <p:ph type="sldNum" sz="quarter" idx="12"/>
          </p:nvPr>
        </p:nvSpPr>
        <p:spPr>
          <a:xfrm>
            <a:off x="8610600" y="6356350"/>
            <a:ext cx="2743200" cy="365125"/>
          </a:xfrm>
          <a:prstGeom prst="rect">
            <a:avLst/>
          </a:prstGeom>
        </p:spPr>
        <p:txBody>
          <a:bodyPr/>
          <a:lstStyle/>
          <a:p>
            <a:fld id="{EBDC996A-B6C2-4500-92E4-8346D90D78D8}" type="slidenum">
              <a:rPr lang="en-US" smtClean="0"/>
              <a:t>‹#›</a:t>
            </a:fld>
            <a:endParaRPr lang="en-US"/>
          </a:p>
        </p:txBody>
      </p:sp>
    </p:spTree>
    <p:extLst>
      <p:ext uri="{BB962C8B-B14F-4D97-AF65-F5344CB8AC3E}">
        <p14:creationId xmlns:p14="http://schemas.microsoft.com/office/powerpoint/2010/main" val="1275818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hyperlink" Target="https://www.facebook.com/GACSB" TargetMode="External"/><Relationship Id="rId2" Type="http://schemas.openxmlformats.org/officeDocument/2006/relationships/slideLayout" Target="../slideLayouts/slideLayout2.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twitter.com/GACSB" TargetMode="External"/><Relationship Id="rId10" Type="http://schemas.openxmlformats.org/officeDocument/2006/relationships/slideLayout" Target="../slideLayouts/slideLayout10.xml"/><Relationship Id="rId19" Type="http://schemas.openxmlformats.org/officeDocument/2006/relationships/hyperlink" Target="https://www.linkedin.com/company/georgia-association-of-community-service-boards-inc/" TargetMode="Externa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gacsb.or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394B26A-35F1-4D06-A97F-D13EA16E9FBC}"/>
              </a:ext>
            </a:extLst>
          </p:cNvPr>
          <p:cNvSpPr/>
          <p:nvPr userDrawn="1"/>
        </p:nvSpPr>
        <p:spPr>
          <a:xfrm>
            <a:off x="233916" y="5837273"/>
            <a:ext cx="11738344" cy="77617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51E9B30A-C11E-4591-95F3-D1F0A82799F3}"/>
              </a:ext>
            </a:extLst>
          </p:cNvPr>
          <p:cNvPicPr>
            <a:picLocks noChangeAspect="1"/>
          </p:cNvPicPr>
          <p:nvPr userDrawn="1"/>
        </p:nvPicPr>
        <p:blipFill>
          <a:blip r:embed="rId13"/>
          <a:stretch>
            <a:fillRect/>
          </a:stretch>
        </p:blipFill>
        <p:spPr>
          <a:xfrm>
            <a:off x="8468497" y="5636212"/>
            <a:ext cx="2421925" cy="1030690"/>
          </a:xfrm>
          <a:prstGeom prst="rect">
            <a:avLst/>
          </a:prstGeom>
        </p:spPr>
      </p:pic>
      <p:sp>
        <p:nvSpPr>
          <p:cNvPr id="9" name="TextBox 8">
            <a:hlinkClick r:id="rId14"/>
            <a:extLst>
              <a:ext uri="{FF2B5EF4-FFF2-40B4-BE49-F238E27FC236}">
                <a16:creationId xmlns:a16="http://schemas.microsoft.com/office/drawing/2014/main" id="{031A71D2-E89D-4943-BF49-495874FC30C1}"/>
              </a:ext>
            </a:extLst>
          </p:cNvPr>
          <p:cNvSpPr txBox="1"/>
          <p:nvPr userDrawn="1"/>
        </p:nvSpPr>
        <p:spPr>
          <a:xfrm>
            <a:off x="4443067" y="5969297"/>
            <a:ext cx="2408673" cy="523220"/>
          </a:xfrm>
          <a:prstGeom prst="rect">
            <a:avLst/>
          </a:prstGeom>
          <a:noFill/>
        </p:spPr>
        <p:txBody>
          <a:bodyPr wrap="none" rtlCol="0">
            <a:spAutoFit/>
          </a:bodyPr>
          <a:lstStyle/>
          <a:p>
            <a:r>
              <a:rPr lang="en-US" sz="2800" dirty="0">
                <a:solidFill>
                  <a:schemeClr val="bg1"/>
                </a:solidFill>
                <a:latin typeface="Angsana New" panose="02020603050405020304" pitchFamily="18" charset="-34"/>
                <a:cs typeface="Angsana New" panose="02020603050405020304" pitchFamily="18" charset="-34"/>
              </a:rPr>
              <a:t>www.gacsb.org</a:t>
            </a:r>
          </a:p>
        </p:txBody>
      </p:sp>
      <p:pic>
        <p:nvPicPr>
          <p:cNvPr id="1030" name="Picture 6" descr="The Branding Source: New logo: Twitter">
            <a:hlinkClick r:id="rId15"/>
            <a:extLst>
              <a:ext uri="{FF2B5EF4-FFF2-40B4-BE49-F238E27FC236}">
                <a16:creationId xmlns:a16="http://schemas.microsoft.com/office/drawing/2014/main" id="{C9F60959-91DA-4EA1-8467-C97EE3C8CF1C}"/>
              </a:ext>
            </a:extLst>
          </p:cNvPr>
          <p:cNvPicPr>
            <a:picLocks noChangeAspect="1" noChangeArrowheads="1"/>
          </p:cNvPicPr>
          <p:nvPr userDrawn="1"/>
        </p:nvPicPr>
        <p:blipFill>
          <a:blip r:embed="rId16" cstate="hqprint">
            <a:extLst>
              <a:ext uri="{28A0092B-C50C-407E-A947-70E740481C1C}">
                <a14:useLocalDpi xmlns:a14="http://schemas.microsoft.com/office/drawing/2010/main" val="0"/>
              </a:ext>
            </a:extLst>
          </a:blip>
          <a:srcRect/>
          <a:stretch>
            <a:fillRect/>
          </a:stretch>
        </p:blipFill>
        <p:spPr bwMode="auto">
          <a:xfrm>
            <a:off x="1580368" y="6096247"/>
            <a:ext cx="449899" cy="36533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Facebook Brand Resources">
            <a:hlinkClick r:id="rId17"/>
            <a:extLst>
              <a:ext uri="{FF2B5EF4-FFF2-40B4-BE49-F238E27FC236}">
                <a16:creationId xmlns:a16="http://schemas.microsoft.com/office/drawing/2014/main" id="{061FC232-E022-4AAE-8552-CAB328B78649}"/>
              </a:ext>
            </a:extLst>
          </p:cNvPr>
          <p:cNvPicPr>
            <a:picLocks noChangeAspect="1" noChangeArrowheads="1"/>
          </p:cNvPicPr>
          <p:nvPr userDrawn="1"/>
        </p:nvPicPr>
        <p:blipFill>
          <a:blip r:embed="rId18" cstate="hqprint">
            <a:extLst>
              <a:ext uri="{28A0092B-C50C-407E-A947-70E740481C1C}">
                <a14:useLocalDpi xmlns:a14="http://schemas.microsoft.com/office/drawing/2010/main" val="0"/>
              </a:ext>
            </a:extLst>
          </a:blip>
          <a:srcRect/>
          <a:stretch>
            <a:fillRect/>
          </a:stretch>
        </p:blipFill>
        <p:spPr bwMode="auto">
          <a:xfrm>
            <a:off x="1068014" y="6069040"/>
            <a:ext cx="423477" cy="42347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ircle, linkedin, logo, media, network, share, social icon">
            <a:hlinkClick r:id="rId19"/>
            <a:extLst>
              <a:ext uri="{FF2B5EF4-FFF2-40B4-BE49-F238E27FC236}">
                <a16:creationId xmlns:a16="http://schemas.microsoft.com/office/drawing/2014/main" id="{750EB4B8-529E-43DF-B359-0E6D744B9AB1}"/>
              </a:ext>
            </a:extLst>
          </p:cNvPr>
          <p:cNvPicPr>
            <a:picLocks noChangeAspect="1" noChangeArrowheads="1"/>
          </p:cNvPicPr>
          <p:nvPr userDrawn="1"/>
        </p:nvPicPr>
        <p:blipFill>
          <a:blip r:embed="rId20" cstate="hqprint">
            <a:extLst>
              <a:ext uri="{28A0092B-C50C-407E-A947-70E740481C1C}">
                <a14:useLocalDpi xmlns:a14="http://schemas.microsoft.com/office/drawing/2010/main" val="0"/>
              </a:ext>
            </a:extLst>
          </a:blip>
          <a:srcRect/>
          <a:stretch>
            <a:fillRect/>
          </a:stretch>
        </p:blipFill>
        <p:spPr bwMode="auto">
          <a:xfrm>
            <a:off x="514567" y="6050631"/>
            <a:ext cx="456564" cy="45656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Single Corner Snipped 9">
            <a:extLst>
              <a:ext uri="{FF2B5EF4-FFF2-40B4-BE49-F238E27FC236}">
                <a16:creationId xmlns:a16="http://schemas.microsoft.com/office/drawing/2014/main" id="{1783DBFD-2E62-4562-BAE0-6F06D2B1E9AE}"/>
              </a:ext>
            </a:extLst>
          </p:cNvPr>
          <p:cNvSpPr/>
          <p:nvPr userDrawn="1"/>
        </p:nvSpPr>
        <p:spPr>
          <a:xfrm>
            <a:off x="233917" y="179853"/>
            <a:ext cx="11738343" cy="61344"/>
          </a:xfrm>
          <a:prstGeom prst="snip1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1753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rgarrett@shpllc.com"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 Id="rId5" Type="http://schemas.openxmlformats.org/officeDocument/2006/relationships/hyperlink" Target="mailto:rmillians@shpllc.com" TargetMode="External"/><Relationship Id="rId4" Type="http://schemas.openxmlformats.org/officeDocument/2006/relationships/hyperlink" Target="mailto:jhambrick@shpllc.com"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twitter.com/GACSB" TargetMode="External"/><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hyperlink" Target="https://www.instagram.com/ga_csbs/"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facebook.com/GACSB" TargetMode="External"/><Relationship Id="rId11" Type="http://schemas.openxmlformats.org/officeDocument/2006/relationships/image" Target="../media/image9.png"/><Relationship Id="rId5" Type="http://schemas.openxmlformats.org/officeDocument/2006/relationships/image" Target="../media/image6.png"/><Relationship Id="rId10" Type="http://schemas.openxmlformats.org/officeDocument/2006/relationships/hyperlink" Target="https://www.linkedin.com/company/gacsb" TargetMode="External"/><Relationship Id="rId4" Type="http://schemas.openxmlformats.org/officeDocument/2006/relationships/hyperlink" Target="http://www.gacsb.org/" TargetMode="External"/><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F08AD683-6A2D-49FE-9807-E1B5093437AA}"/>
              </a:ext>
            </a:extLst>
          </p:cNvPr>
          <p:cNvSpPr>
            <a:spLocks noGrp="1"/>
          </p:cNvSpPr>
          <p:nvPr>
            <p:ph type="subTitle" idx="1"/>
          </p:nvPr>
        </p:nvSpPr>
        <p:spPr>
          <a:xfrm>
            <a:off x="692226" y="727113"/>
            <a:ext cx="10807547" cy="5896923"/>
          </a:xfrm>
        </p:spPr>
        <p:txBody>
          <a:bodyPr/>
          <a:lstStyle/>
          <a:p>
            <a:r>
              <a:rPr lang="en-US" sz="5400" b="1" dirty="0">
                <a:solidFill>
                  <a:schemeClr val="accent1">
                    <a:lumMod val="75000"/>
                  </a:schemeClr>
                </a:solidFill>
              </a:rPr>
              <a:t>Behavioral</a:t>
            </a:r>
            <a:r>
              <a:rPr lang="en-US" b="1" dirty="0">
                <a:solidFill>
                  <a:schemeClr val="accent1">
                    <a:lumMod val="75000"/>
                  </a:schemeClr>
                </a:solidFill>
              </a:rPr>
              <a:t> </a:t>
            </a:r>
            <a:r>
              <a:rPr lang="en-US" sz="5400" b="1" dirty="0">
                <a:solidFill>
                  <a:schemeClr val="accent1">
                    <a:lumMod val="75000"/>
                  </a:schemeClr>
                </a:solidFill>
              </a:rPr>
              <a:t>Health Legislation</a:t>
            </a:r>
          </a:p>
          <a:p>
            <a:r>
              <a:rPr lang="en-US" sz="5400" b="1" dirty="0">
                <a:solidFill>
                  <a:schemeClr val="accent1">
                    <a:lumMod val="75000"/>
                  </a:schemeClr>
                </a:solidFill>
              </a:rPr>
              <a:t>House Bill 520</a:t>
            </a:r>
          </a:p>
          <a:p>
            <a:endParaRPr lang="en-US" sz="5400" b="1" dirty="0">
              <a:solidFill>
                <a:schemeClr val="accent1">
                  <a:lumMod val="75000"/>
                </a:schemeClr>
              </a:solidFill>
            </a:endParaRPr>
          </a:p>
          <a:p>
            <a:r>
              <a:rPr lang="en-US" sz="5400" b="1" dirty="0">
                <a:solidFill>
                  <a:schemeClr val="accent1">
                    <a:lumMod val="75000"/>
                  </a:schemeClr>
                </a:solidFill>
              </a:rPr>
              <a:t>Overview</a:t>
            </a:r>
          </a:p>
          <a:p>
            <a:r>
              <a:rPr lang="en-US" sz="5400" b="1" dirty="0">
                <a:solidFill>
                  <a:schemeClr val="accent1">
                    <a:lumMod val="75000"/>
                  </a:schemeClr>
                </a:solidFill>
              </a:rPr>
              <a:t>February 22, 2023</a:t>
            </a:r>
          </a:p>
          <a:p>
            <a:endParaRPr lang="en-US" sz="5400" b="1" dirty="0">
              <a:solidFill>
                <a:schemeClr val="accent1"/>
              </a:solidFill>
            </a:endParaRPr>
          </a:p>
        </p:txBody>
      </p:sp>
    </p:spTree>
    <p:extLst>
      <p:ext uri="{BB962C8B-B14F-4D97-AF65-F5344CB8AC3E}">
        <p14:creationId xmlns:p14="http://schemas.microsoft.com/office/powerpoint/2010/main" val="1475991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721606"/>
          </a:xfrm>
        </p:spPr>
        <p:txBody>
          <a:bodyPr/>
          <a:lstStyle/>
          <a:p>
            <a:r>
              <a:rPr lang="en-US" b="1" i="0" u="none" strike="noStrike" baseline="0" dirty="0">
                <a:solidFill>
                  <a:srgbClr val="17478F"/>
                </a:solidFill>
                <a:cs typeface="Calibri" panose="020F0502020204030204" pitchFamily="34" charset="0"/>
              </a:rPr>
              <a:t>Section 5 (Lines 503-536)</a:t>
            </a:r>
            <a:endParaRPr lang="en-US" b="1" dirty="0">
              <a:solidFill>
                <a:schemeClr val="accent1"/>
              </a:solidFill>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947451"/>
            <a:ext cx="11369842" cy="4847421"/>
          </a:xfrm>
        </p:spPr>
        <p:txBody>
          <a:bodyPr/>
          <a:lstStyle/>
          <a:p>
            <a:pPr>
              <a:buFont typeface="Wingdings" panose="05000000000000000000" pitchFamily="2" charset="2"/>
              <a:buChar char="v"/>
            </a:pPr>
            <a:r>
              <a:rPr lang="en-US" b="0" i="0" u="none" strike="noStrike" baseline="0" dirty="0"/>
              <a:t>Amends Code Section 37-1-114.1</a:t>
            </a:r>
          </a:p>
          <a:p>
            <a:r>
              <a:rPr lang="en-US" b="0" i="0" u="none" strike="noStrike" baseline="0" dirty="0"/>
              <a:t>Requires BHRIC to collaborate with DBHDD and other agencies to develop standard definition of ‘serious mental illness’</a:t>
            </a:r>
          </a:p>
          <a:p>
            <a:pPr lvl="1"/>
            <a:r>
              <a:rPr lang="en-US" dirty="0"/>
              <a:t>Reciprocal language from previous section already discussed)</a:t>
            </a:r>
            <a:endParaRPr lang="en-US" b="0" i="0" u="none" strike="noStrike" baseline="0" dirty="0"/>
          </a:p>
          <a:p>
            <a:r>
              <a:rPr lang="en-US" dirty="0"/>
              <a:t>Adds language to the use of and support for forensic peer monitors by “leading a comprehensive multi-year plan to further expand”</a:t>
            </a:r>
          </a:p>
          <a:p>
            <a:pPr marL="0" indent="0">
              <a:buNone/>
            </a:pPr>
            <a:endParaRPr lang="en-US" b="0" i="0" u="none" strike="noStrike" baseline="0" dirty="0"/>
          </a:p>
          <a:p>
            <a:pPr marL="0" marR="0" indent="0" algn="l" rtl="0">
              <a:buNone/>
            </a:pPr>
            <a:endParaRPr lang="en-US" b="0" i="0" u="none" strike="noStrike" baseline="0" dirty="0"/>
          </a:p>
          <a:p>
            <a:pPr marL="914400" lvl="2" indent="0">
              <a:buNone/>
            </a:pPr>
            <a:endParaRPr lang="en-US" sz="2800" dirty="0"/>
          </a:p>
          <a:p>
            <a:pPr marL="914400" lvl="2" indent="0">
              <a:buNone/>
            </a:pPr>
            <a:endParaRPr lang="en-US" sz="2800" dirty="0"/>
          </a:p>
          <a:p>
            <a:pPr marL="457200" lvl="1" indent="0">
              <a:buNone/>
            </a:pPr>
            <a:endParaRPr lang="en-US" sz="2800" b="1" i="1" dirty="0">
              <a:solidFill>
                <a:srgbClr val="FF0000"/>
              </a:solidFill>
            </a:endParaRPr>
          </a:p>
          <a:p>
            <a:pPr marL="0" indent="0">
              <a:buNone/>
            </a:pPr>
            <a:endParaRPr lang="en-US" sz="3200" dirty="0"/>
          </a:p>
        </p:txBody>
      </p:sp>
    </p:spTree>
    <p:extLst>
      <p:ext uri="{BB962C8B-B14F-4D97-AF65-F5344CB8AC3E}">
        <p14:creationId xmlns:p14="http://schemas.microsoft.com/office/powerpoint/2010/main" val="74974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220337"/>
            <a:ext cx="11603121" cy="550844"/>
          </a:xfrm>
        </p:spPr>
        <p:txBody>
          <a:bodyPr/>
          <a:lstStyle/>
          <a:p>
            <a:r>
              <a:rPr lang="en-US" b="1" i="0" u="none" strike="noStrike" baseline="0" dirty="0">
                <a:solidFill>
                  <a:srgbClr val="17478F"/>
                </a:solidFill>
                <a:cs typeface="Calibri" panose="020F0502020204030204" pitchFamily="34" charset="0"/>
              </a:rPr>
              <a:t>Section 6 (Lines 537-589)</a:t>
            </a:r>
            <a:endParaRPr lang="en-US" b="1" dirty="0">
              <a:solidFill>
                <a:schemeClr val="accent1"/>
              </a:solidFill>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848299"/>
            <a:ext cx="11369842" cy="5023691"/>
          </a:xfrm>
        </p:spPr>
        <p:txBody>
          <a:bodyPr/>
          <a:lstStyle/>
          <a:p>
            <a:endParaRPr lang="en-US" dirty="0">
              <a:latin typeface="Calibri" panose="020F0502020204030204" pitchFamily="34" charset="0"/>
              <a:cs typeface="Calibri" panose="020F0502020204030204" pitchFamily="34" charset="0"/>
            </a:endParaRPr>
          </a:p>
          <a:p>
            <a:pPr>
              <a:buFont typeface="Wingdings" panose="05000000000000000000" pitchFamily="2" charset="2"/>
              <a:buChar char="v"/>
            </a:pPr>
            <a:r>
              <a:rPr lang="en-US" dirty="0">
                <a:latin typeface="Calibri" panose="020F0502020204030204" pitchFamily="34" charset="0"/>
                <a:cs typeface="Calibri" panose="020F0502020204030204" pitchFamily="34" charset="0"/>
              </a:rPr>
              <a:t>Add Code Section 37-1-115.2</a:t>
            </a:r>
          </a:p>
          <a:p>
            <a:r>
              <a:rPr lang="en-US" dirty="0">
                <a:latin typeface="Calibri" panose="020F0502020204030204" pitchFamily="34" charset="0"/>
                <a:cs typeface="Calibri" panose="020F0502020204030204" pitchFamily="34" charset="0"/>
              </a:rPr>
              <a:t>Requires BHRIC to convene a task force on reviewing/building a continuum of care to ensure access to appropriate use of the behavioral health system and the criminal justice system.</a:t>
            </a:r>
          </a:p>
          <a:p>
            <a:pPr lvl="1"/>
            <a:r>
              <a:rPr lang="en-US" dirty="0">
                <a:latin typeface="Calibri" panose="020F0502020204030204" pitchFamily="34" charset="0"/>
                <a:cs typeface="Calibri" panose="020F0502020204030204" pitchFamily="34" charset="0"/>
              </a:rPr>
              <a:t>Study access to inpatient behavioral health beds (# of beds, capacity, location)</a:t>
            </a:r>
          </a:p>
          <a:p>
            <a:pPr lvl="1"/>
            <a:r>
              <a:rPr lang="en-US" dirty="0">
                <a:latin typeface="Calibri" panose="020F0502020204030204" pitchFamily="34" charset="0"/>
                <a:cs typeface="Calibri" panose="020F0502020204030204" pitchFamily="34" charset="0"/>
              </a:rPr>
              <a:t>Review challenges with getting competency evaluation and restoration services</a:t>
            </a:r>
          </a:p>
          <a:p>
            <a:pPr lvl="1"/>
            <a:r>
              <a:rPr lang="en-US" dirty="0">
                <a:latin typeface="Calibri" panose="020F0502020204030204" pitchFamily="34" charset="0"/>
                <a:cs typeface="Calibri" panose="020F0502020204030204" pitchFamily="34" charset="0"/>
              </a:rPr>
              <a:t>Review all forensic policies</a:t>
            </a:r>
          </a:p>
          <a:p>
            <a:pPr lvl="1"/>
            <a:r>
              <a:rPr lang="en-US" dirty="0">
                <a:latin typeface="Calibri" panose="020F0502020204030204" pitchFamily="34" charset="0"/>
                <a:cs typeface="Calibri" panose="020F0502020204030204" pitchFamily="34" charset="0"/>
              </a:rPr>
              <a:t>Conduct study to increase available capacity of child and adolescent substance misuse intensive outpatient programs</a:t>
            </a:r>
          </a:p>
          <a:p>
            <a:pPr lvl="1"/>
            <a:r>
              <a:rPr lang="en-US" dirty="0">
                <a:latin typeface="Calibri" panose="020F0502020204030204" pitchFamily="34" charset="0"/>
                <a:cs typeface="Calibri" panose="020F0502020204030204" pitchFamily="34" charset="0"/>
              </a:rPr>
              <a:t>Task force to provide full report to BHRIC, Governor, General Assembly, OHSC by </a:t>
            </a:r>
            <a:r>
              <a:rPr lang="en-US" dirty="0">
                <a:highlight>
                  <a:srgbClr val="FFFF00"/>
                </a:highlight>
                <a:latin typeface="Calibri" panose="020F0502020204030204" pitchFamily="34" charset="0"/>
                <a:cs typeface="Calibri" panose="020F0502020204030204" pitchFamily="34" charset="0"/>
              </a:rPr>
              <a:t>12/1/23</a:t>
            </a: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4505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220337"/>
            <a:ext cx="11603121" cy="608682"/>
          </a:xfrm>
        </p:spPr>
        <p:txBody>
          <a:bodyPr/>
          <a:lstStyle/>
          <a:p>
            <a:r>
              <a:rPr lang="en-US" b="1" i="0" u="none" strike="noStrike" baseline="0" dirty="0">
                <a:solidFill>
                  <a:srgbClr val="17478F"/>
                </a:solidFill>
                <a:cs typeface="Calibri" panose="020F0502020204030204" pitchFamily="34" charset="0"/>
              </a:rPr>
              <a:t>Section 6 Cont’d (Lines 590-610)</a:t>
            </a:r>
            <a:endParaRPr lang="en-US" b="1" dirty="0">
              <a:solidFill>
                <a:schemeClr val="accent1"/>
              </a:solidFill>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829019"/>
            <a:ext cx="11369842" cy="5199961"/>
          </a:xfrm>
        </p:spPr>
        <p:txBody>
          <a:bodyPr/>
          <a:lstStyle/>
          <a:p>
            <a:pPr>
              <a:buFont typeface="Wingdings" panose="05000000000000000000" pitchFamily="2" charset="2"/>
              <a:buChar char="v"/>
            </a:pPr>
            <a:r>
              <a:rPr lang="en-US" dirty="0">
                <a:latin typeface="Calibri" panose="020F0502020204030204" pitchFamily="34" charset="0"/>
                <a:cs typeface="Calibri" panose="020F0502020204030204" pitchFamily="34" charset="0"/>
              </a:rPr>
              <a:t>Add Code Section 37-1-115.3</a:t>
            </a:r>
          </a:p>
          <a:p>
            <a:r>
              <a:rPr lang="en-US" dirty="0">
                <a:latin typeface="Calibri" panose="020F0502020204030204" pitchFamily="34" charset="0"/>
                <a:cs typeface="Calibri" panose="020F0502020204030204" pitchFamily="34" charset="0"/>
              </a:rPr>
              <a:t>Requires BHRIC to convene a task force to examine issues relating to the impact of behavioral health on the state’s homeless population.</a:t>
            </a:r>
          </a:p>
          <a:p>
            <a:pPr lvl="1"/>
            <a:r>
              <a:rPr lang="en-US" dirty="0">
                <a:latin typeface="Calibri" panose="020F0502020204030204" pitchFamily="34" charset="0"/>
                <a:cs typeface="Calibri" panose="020F0502020204030204" pitchFamily="34" charset="0"/>
              </a:rPr>
              <a:t>Appointed by Chair of BHRIC</a:t>
            </a:r>
          </a:p>
          <a:p>
            <a:pPr lvl="1"/>
            <a:r>
              <a:rPr lang="en-US" dirty="0">
                <a:latin typeface="Calibri" panose="020F0502020204030204" pitchFamily="34" charset="0"/>
                <a:cs typeface="Calibri" panose="020F0502020204030204" pitchFamily="34" charset="0"/>
              </a:rPr>
              <a:t>State and local officials</a:t>
            </a:r>
          </a:p>
          <a:p>
            <a:pPr lvl="1"/>
            <a:r>
              <a:rPr lang="en-US" dirty="0">
                <a:latin typeface="Calibri" panose="020F0502020204030204" pitchFamily="34" charset="0"/>
                <a:cs typeface="Calibri" panose="020F0502020204030204" pitchFamily="34" charset="0"/>
              </a:rPr>
              <a:t>Representatives from advocacy groups, experts, other stakeholders.</a:t>
            </a:r>
          </a:p>
          <a:p>
            <a:pPr lvl="1"/>
            <a:r>
              <a:rPr lang="en-US" dirty="0">
                <a:highlight>
                  <a:srgbClr val="FFFF00"/>
                </a:highlight>
                <a:latin typeface="Calibri" panose="020F0502020204030204" pitchFamily="34" charset="0"/>
                <a:cs typeface="Calibri" panose="020F0502020204030204" pitchFamily="34" charset="0"/>
              </a:rPr>
              <a:t>Report and recommendations due by 12/1/23</a:t>
            </a:r>
            <a:r>
              <a:rPr lang="en-US" dirty="0">
                <a:latin typeface="Calibri" panose="020F0502020204030204" pitchFamily="34" charset="0"/>
                <a:cs typeface="Calibri" panose="020F0502020204030204" pitchFamily="34" charset="0"/>
              </a:rPr>
              <a:t> to Governor, General Assembly, OHSC</a:t>
            </a: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72395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605928"/>
          </a:xfrm>
        </p:spPr>
        <p:txBody>
          <a:bodyPr/>
          <a:lstStyle/>
          <a:p>
            <a:r>
              <a:rPr lang="en-US" b="1" i="0" u="none" strike="noStrike" baseline="0" dirty="0">
                <a:solidFill>
                  <a:srgbClr val="17478F"/>
                </a:solidFill>
                <a:cs typeface="Calibri" panose="020F0502020204030204" pitchFamily="34" charset="0"/>
              </a:rPr>
              <a:t>Section 7 (Lines 611-667)</a:t>
            </a:r>
            <a:endParaRPr lang="en-US" b="1" dirty="0">
              <a:solidFill>
                <a:schemeClr val="accent1"/>
              </a:solidFill>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1222872"/>
            <a:ext cx="11369842" cy="4847421"/>
          </a:xfrm>
        </p:spPr>
        <p:txBody>
          <a:bodyPr/>
          <a:lstStyle/>
          <a:p>
            <a:pPr>
              <a:buFont typeface="Wingdings" panose="05000000000000000000" pitchFamily="2" charset="2"/>
              <a:buChar char="v"/>
            </a:pPr>
            <a:r>
              <a:rPr lang="en-US" sz="3200" dirty="0"/>
              <a:t>Amends Code Section 37-1-122 re. AOT</a:t>
            </a:r>
          </a:p>
          <a:p>
            <a:r>
              <a:rPr lang="en-US" sz="3200" dirty="0"/>
              <a:t>Removes language from HB1013 re. eligibility for referral of persons to AOT pilot programs, thus changing the grant application requirements.</a:t>
            </a:r>
          </a:p>
          <a:p>
            <a:r>
              <a:rPr lang="en-US" sz="3200" dirty="0"/>
              <a:t>Came from BHRIC recommendations in annual report.</a:t>
            </a:r>
          </a:p>
          <a:p>
            <a:r>
              <a:rPr lang="en-US" sz="3200" dirty="0"/>
              <a:t>See following slides for the backdrop to this change.</a:t>
            </a:r>
          </a:p>
          <a:p>
            <a:r>
              <a:rPr lang="en-US" sz="3200" dirty="0"/>
              <a:t>See BHRIC 2022 Annual Report and Recommendations, pages 74-76 for full briefing.</a:t>
            </a:r>
          </a:p>
          <a:p>
            <a:pPr marL="0" indent="0">
              <a:buNone/>
            </a:pPr>
            <a:endParaRPr lang="en-US" sz="3200" dirty="0"/>
          </a:p>
          <a:p>
            <a:endParaRPr lang="en-US" sz="3200" dirty="0"/>
          </a:p>
        </p:txBody>
      </p:sp>
    </p:spTree>
    <p:extLst>
      <p:ext uri="{BB962C8B-B14F-4D97-AF65-F5344CB8AC3E}">
        <p14:creationId xmlns:p14="http://schemas.microsoft.com/office/powerpoint/2010/main" val="3470621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605928"/>
          </a:xfrm>
        </p:spPr>
        <p:txBody>
          <a:bodyPr/>
          <a:lstStyle/>
          <a:p>
            <a:r>
              <a:rPr lang="en-US" b="1" i="0" u="none" strike="noStrike" baseline="0" dirty="0">
                <a:solidFill>
                  <a:srgbClr val="17478F"/>
                </a:solidFill>
                <a:cs typeface="Calibri" panose="020F0502020204030204" pitchFamily="34" charset="0"/>
              </a:rPr>
              <a:t>Section 7 (Lines 611-667)-Cont’d AOT Info</a:t>
            </a:r>
            <a:endParaRPr lang="en-US" b="1" dirty="0">
              <a:solidFill>
                <a:schemeClr val="accent1"/>
              </a:solidFill>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1222872"/>
            <a:ext cx="11369842" cy="4847421"/>
          </a:xfrm>
        </p:spPr>
        <p:txBody>
          <a:bodyPr/>
          <a:lstStyle/>
          <a:p>
            <a:pPr marR="0">
              <a:spcBef>
                <a:spcPts val="0"/>
              </a:spcBef>
              <a:spcAft>
                <a:spcPts val="0"/>
              </a:spcAft>
              <a:buFont typeface="Wingdings" panose="05000000000000000000" pitchFamily="2" charset="2"/>
              <a:buChar char="Ø"/>
            </a:pPr>
            <a:r>
              <a:rPr lang="en-US" b="1" dirty="0">
                <a:effectLst/>
                <a:latin typeface="Arial" panose="020B0604020202020204" pitchFamily="34" charset="0"/>
                <a:ea typeface="Calibri" panose="020F0502020204030204" pitchFamily="34" charset="0"/>
                <a:cs typeface="Arial" panose="020B0604020202020204" pitchFamily="34" charset="0"/>
              </a:rPr>
              <a:t>Recommendations from BHRIC Annual Report-November 2022</a:t>
            </a:r>
          </a:p>
          <a:p>
            <a:pPr marL="0" marR="0" indent="0">
              <a:spcBef>
                <a:spcPts val="0"/>
              </a:spcBef>
              <a:spcAft>
                <a:spcPts val="0"/>
              </a:spcAft>
              <a:buNone/>
            </a:pPr>
            <a:endParaRPr lang="en-US" b="1"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b="1" dirty="0">
                <a:latin typeface="Arial" panose="020B0604020202020204" pitchFamily="34" charset="0"/>
                <a:ea typeface="Calibri" panose="020F0502020204030204" pitchFamily="34" charset="0"/>
                <a:cs typeface="Arial" panose="020B0604020202020204" pitchFamily="34" charset="0"/>
              </a:rPr>
              <a:t>1. </a:t>
            </a:r>
            <a:r>
              <a:rPr lang="en-US" b="1" dirty="0">
                <a:effectLst/>
                <a:latin typeface="Arial" panose="020B0604020202020204" pitchFamily="34" charset="0"/>
                <a:ea typeface="Calibri" panose="020F0502020204030204" pitchFamily="34" charset="0"/>
                <a:cs typeface="Arial" panose="020B0604020202020204" pitchFamily="34" charset="0"/>
              </a:rPr>
              <a:t>AOT Language in HB1013</a:t>
            </a:r>
          </a:p>
          <a:p>
            <a:pPr marL="1136650" marR="1149350" indent="-285750">
              <a:spcBef>
                <a:spcPts val="0"/>
              </a:spcBef>
            </a:pP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“The</a:t>
            </a:r>
            <a:r>
              <a:rPr lang="en-US" spc="-1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solution</a:t>
            </a:r>
            <a:r>
              <a:rPr lang="en-US" spc="-1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here</a:t>
            </a:r>
            <a:r>
              <a:rPr lang="en-US" spc="-1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is</a:t>
            </a:r>
            <a:r>
              <a:rPr lang="en-US" spc="-2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very</a:t>
            </a:r>
            <a:r>
              <a:rPr lang="en-US" spc="-1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simple:</a:t>
            </a:r>
            <a:r>
              <a:rPr lang="en-US" spc="-1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delete</a:t>
            </a:r>
            <a:r>
              <a:rPr lang="en-US" spc="-1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[Lines</a:t>
            </a:r>
            <a:r>
              <a:rPr lang="en-US" spc="-1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929</a:t>
            </a:r>
            <a:r>
              <a:rPr lang="en-US" spc="-1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to</a:t>
            </a:r>
            <a:r>
              <a:rPr lang="en-US" spc="-1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960</a:t>
            </a:r>
            <a:r>
              <a:rPr lang="en-US" spc="-2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in</a:t>
            </a:r>
            <a:r>
              <a:rPr lang="en-US" spc="-1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the</a:t>
            </a:r>
            <a:r>
              <a:rPr lang="en-US" spc="-1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Bill</a:t>
            </a:r>
            <a:r>
              <a:rPr lang="en-US" spc="-1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as Passed] and replace with the following:</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spcBef>
                <a:spcPts val="50"/>
              </a:spcBef>
              <a:spcAft>
                <a:spcPts val="0"/>
              </a:spcAft>
              <a:buNone/>
            </a:pP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1079500" marR="961390">
              <a:spcBef>
                <a:spcPts val="0"/>
              </a:spcBef>
              <a:spcAft>
                <a:spcPts val="0"/>
              </a:spcAft>
            </a:pP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(2)</a:t>
            </a:r>
            <a:r>
              <a:rPr lang="en-US" b="1" u="sng" spc="-20"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A</a:t>
            </a:r>
            <a:r>
              <a:rPr lang="en-US" b="1" u="sng" spc="-10"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description</a:t>
            </a:r>
            <a:r>
              <a:rPr lang="en-US" b="1" u="sng" spc="-10"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of</a:t>
            </a:r>
            <a:r>
              <a:rPr lang="en-US" b="1" u="sng" spc="-10"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the</a:t>
            </a:r>
            <a:r>
              <a:rPr lang="en-US" b="1" u="sng" spc="-10"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population</a:t>
            </a:r>
            <a:r>
              <a:rPr lang="en-US" b="1" u="sng" spc="-10"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the</a:t>
            </a:r>
            <a:r>
              <a:rPr lang="en-US" b="1" u="sng" spc="-20"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applicant</a:t>
            </a:r>
            <a:r>
              <a:rPr lang="en-US" b="1" u="sng" spc="-10"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proposes</a:t>
            </a:r>
            <a:r>
              <a:rPr lang="en-US" b="1" u="sng" spc="-5"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to</a:t>
            </a:r>
            <a:r>
              <a:rPr lang="en-US" b="1" u="sng" spc="-15"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serve</a:t>
            </a:r>
            <a:r>
              <a:rPr lang="en-US" b="1" u="sng" spc="-5"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through</a:t>
            </a:r>
            <a:r>
              <a:rPr lang="en-US" b="1"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assisted</a:t>
            </a:r>
            <a:r>
              <a:rPr lang="en-US" b="1" u="sng" spc="-30"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outpatient</a:t>
            </a:r>
            <a:r>
              <a:rPr lang="en-US" b="1" u="sng" spc="-15"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treatment,</a:t>
            </a:r>
            <a:r>
              <a:rPr lang="en-US" b="1" u="sng" spc="-25"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including</a:t>
            </a:r>
            <a:r>
              <a:rPr lang="en-US" b="1" u="sng" spc="-25"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the</a:t>
            </a:r>
            <a:r>
              <a:rPr lang="en-US" b="1" u="sng" spc="-25"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number</a:t>
            </a:r>
            <a:r>
              <a:rPr lang="en-US" b="1" u="sng" spc="-25"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of</a:t>
            </a:r>
            <a:r>
              <a:rPr lang="en-US" b="1" u="sng" spc="-25"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patients</a:t>
            </a:r>
            <a:r>
              <a:rPr lang="en-US" b="1" u="sng" spc="-15"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anticipated</a:t>
            </a:r>
            <a:r>
              <a:rPr lang="en-US" b="1"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b="1" u="sng"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to participate in the program over the course of each year of grant</a:t>
            </a:r>
            <a:r>
              <a:rPr lang="en-US" b="1"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b="1" u="sng" spc="-10" dirty="0">
                <a:solidFill>
                  <a:srgbClr val="1F1F1E"/>
                </a:solidFill>
                <a:effectLst/>
                <a:uFill>
                  <a:solidFill>
                    <a:srgbClr val="1F1F1E"/>
                  </a:solidFill>
                </a:uFill>
                <a:latin typeface="Arial" panose="020B0604020202020204" pitchFamily="34" charset="0"/>
                <a:ea typeface="Times New Roman" panose="02020603050405020304" pitchFamily="18" charset="0"/>
                <a:cs typeface="Arial" panose="020B0604020202020204" pitchFamily="34" charset="0"/>
              </a:rPr>
              <a:t>support;</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endParaRPr lang="en-US" sz="3200" dirty="0"/>
          </a:p>
        </p:txBody>
      </p:sp>
    </p:spTree>
    <p:extLst>
      <p:ext uri="{BB962C8B-B14F-4D97-AF65-F5344CB8AC3E}">
        <p14:creationId xmlns:p14="http://schemas.microsoft.com/office/powerpoint/2010/main" val="2022550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605928"/>
          </a:xfrm>
        </p:spPr>
        <p:txBody>
          <a:bodyPr/>
          <a:lstStyle/>
          <a:p>
            <a:r>
              <a:rPr lang="en-US" b="1" i="0" u="none" strike="noStrike" baseline="0" dirty="0">
                <a:solidFill>
                  <a:srgbClr val="17478F"/>
                </a:solidFill>
                <a:cs typeface="Calibri" panose="020F0502020204030204" pitchFamily="34" charset="0"/>
              </a:rPr>
              <a:t>Section 7 (Lines 611-667)-Cont’d AOT Info</a:t>
            </a:r>
            <a:endParaRPr lang="en-US" b="1" dirty="0">
              <a:solidFill>
                <a:schemeClr val="accent1"/>
              </a:solidFill>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1222872"/>
            <a:ext cx="11369842" cy="4847421"/>
          </a:xfrm>
        </p:spPr>
        <p:txBody>
          <a:bodyPr/>
          <a:lstStyle/>
          <a:p>
            <a:pPr marL="0" indent="0">
              <a:buNone/>
            </a:pPr>
            <a:r>
              <a:rPr lang="en-US" sz="3200" dirty="0"/>
              <a:t>1. Remove California Criteria for Admission into AOT program</a:t>
            </a:r>
          </a:p>
          <a:p>
            <a:pPr marL="0" indent="0">
              <a:buNone/>
            </a:pPr>
            <a:r>
              <a:rPr lang="en-US" sz="3200" dirty="0"/>
              <a:t>On July 15, 2022, we received an AOT grant program implementation update from Carol Caraballo, the DBHDD Director of Adult Mental Health, at which time we were alerted to the fact that an Advisory Committee had been formed which included Senior Superior Court Judge David Sweat and our subcommittee member, Probate Court Judge Sarah Harris. While Ms. Caraballo didn’t state that they needed any legislative assistance to implement the program as passed in 2021, she identified low enrollment as an AOT challenge.</a:t>
            </a:r>
          </a:p>
        </p:txBody>
      </p:sp>
    </p:spTree>
    <p:extLst>
      <p:ext uri="{BB962C8B-B14F-4D97-AF65-F5344CB8AC3E}">
        <p14:creationId xmlns:p14="http://schemas.microsoft.com/office/powerpoint/2010/main" val="3302416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605928"/>
          </a:xfrm>
        </p:spPr>
        <p:txBody>
          <a:bodyPr/>
          <a:lstStyle/>
          <a:p>
            <a:r>
              <a:rPr lang="en-US" b="1" i="0" u="none" strike="noStrike" baseline="0" dirty="0">
                <a:solidFill>
                  <a:srgbClr val="17478F"/>
                </a:solidFill>
                <a:cs typeface="Calibri" panose="020F0502020204030204" pitchFamily="34" charset="0"/>
              </a:rPr>
              <a:t>Section 7 (Lines 611-667)-Cont’d AOT Info</a:t>
            </a:r>
            <a:endParaRPr lang="en-US" b="1" dirty="0">
              <a:solidFill>
                <a:schemeClr val="accent1"/>
              </a:solidFill>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1222872"/>
            <a:ext cx="11369842" cy="4847421"/>
          </a:xfrm>
        </p:spPr>
        <p:txBody>
          <a:bodyPr/>
          <a:lstStyle/>
          <a:p>
            <a:pPr marL="0" indent="0">
              <a:buNone/>
            </a:pPr>
            <a:r>
              <a:rPr lang="en-US" sz="3200" dirty="0"/>
              <a:t>To aid in enrollment, we should consider the recommendations made by Brian Stettin from the Treatment Advocacy Center in the waning hours of last year’s legislative session:</a:t>
            </a:r>
          </a:p>
          <a:p>
            <a:pPr marL="0" indent="0">
              <a:buNone/>
            </a:pPr>
            <a:r>
              <a:rPr lang="en-US" sz="3200" dirty="0"/>
              <a:t>“There are three major ways in which [the AOT grant] … criteria interfere with the optimal practice of AOT:</a:t>
            </a:r>
          </a:p>
          <a:p>
            <a:pPr marL="0" indent="0">
              <a:buNone/>
            </a:pPr>
            <a:r>
              <a:rPr lang="en-US" sz="3200" dirty="0"/>
              <a:t>a. </a:t>
            </a:r>
            <a:r>
              <a:rPr lang="en-US" sz="3200" b="1" i="1" dirty="0"/>
              <a:t>These criteria do not allow AOT unless “the person’s condition is</a:t>
            </a:r>
          </a:p>
          <a:p>
            <a:pPr marL="0" indent="0">
              <a:buNone/>
            </a:pPr>
            <a:r>
              <a:rPr lang="en-US" sz="3200" b="1" i="1" dirty="0"/>
              <a:t>substantially deteriorating.” ([Line 953 of the current HB1013 version of the bill as passed].)</a:t>
            </a:r>
          </a:p>
        </p:txBody>
      </p:sp>
    </p:spTree>
    <p:extLst>
      <p:ext uri="{BB962C8B-B14F-4D97-AF65-F5344CB8AC3E}">
        <p14:creationId xmlns:p14="http://schemas.microsoft.com/office/powerpoint/2010/main" val="3630354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292100"/>
            <a:ext cx="11603121" cy="655351"/>
          </a:xfrm>
        </p:spPr>
        <p:txBody>
          <a:bodyPr/>
          <a:lstStyle/>
          <a:p>
            <a:r>
              <a:rPr lang="en-US" b="1" i="0" u="none" strike="noStrike" baseline="0" dirty="0">
                <a:solidFill>
                  <a:srgbClr val="17478F"/>
                </a:solidFill>
                <a:cs typeface="Calibri" panose="020F0502020204030204" pitchFamily="34" charset="0"/>
              </a:rPr>
              <a:t>Section 7 (Lines 611-667)-Cont’d AOT Info</a:t>
            </a:r>
            <a:endParaRPr lang="en-US" b="1" dirty="0">
              <a:solidFill>
                <a:schemeClr val="accent1"/>
              </a:solidFill>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774700"/>
            <a:ext cx="11369842" cy="5295593"/>
          </a:xfrm>
        </p:spPr>
        <p:txBody>
          <a:bodyPr/>
          <a:lstStyle/>
          <a:p>
            <a:pPr marL="0" indent="0">
              <a:buNone/>
            </a:pPr>
            <a:r>
              <a:rPr lang="en-US" dirty="0"/>
              <a:t>The right time to place a person under an AOT order is not when their “condition is substantially deteriorating.” On the contrary, AOT has been designed as a discharge planning tool upon a person’s release from a hospital, at a moment when they are doing (tenuously) well. It is precisely because the person is not substantially deteriorating that they are eligible for return to the community. By pairing their outpatient treatment plan with court oversight, we seek to ensure that they remain on a stable path.</a:t>
            </a:r>
          </a:p>
          <a:p>
            <a:pPr marL="0" indent="0">
              <a:buNone/>
            </a:pPr>
            <a:r>
              <a:rPr lang="en-US" dirty="0"/>
              <a:t>Imposing AOT at this juncture, at which the person is typically embracing the court’s involvement, maximizes our chances of success. We take that precious opportunity away if the judge is required to deny AOT to a person who is presently in a psychiatrically stable condition. Fortunately, California has come to recognize this huge problem, and in 2021 amended their AOT criteria to remove current substantial deterioration as a requirement.</a:t>
            </a:r>
          </a:p>
        </p:txBody>
      </p:sp>
    </p:spTree>
    <p:extLst>
      <p:ext uri="{BB962C8B-B14F-4D97-AF65-F5344CB8AC3E}">
        <p14:creationId xmlns:p14="http://schemas.microsoft.com/office/powerpoint/2010/main" val="2557181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292100"/>
            <a:ext cx="11603121" cy="655351"/>
          </a:xfrm>
        </p:spPr>
        <p:txBody>
          <a:bodyPr/>
          <a:lstStyle/>
          <a:p>
            <a:r>
              <a:rPr lang="en-US" b="1" i="0" u="none" strike="noStrike" baseline="0" dirty="0">
                <a:solidFill>
                  <a:srgbClr val="17478F"/>
                </a:solidFill>
                <a:cs typeface="Calibri" panose="020F0502020204030204" pitchFamily="34" charset="0"/>
              </a:rPr>
              <a:t>Section 7 (Lines 611-667)-Cont’d AOT Info</a:t>
            </a:r>
            <a:endParaRPr lang="en-US" b="1" dirty="0">
              <a:solidFill>
                <a:schemeClr val="accent1"/>
              </a:solidFill>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774700"/>
            <a:ext cx="11369842" cy="5295593"/>
          </a:xfrm>
        </p:spPr>
        <p:txBody>
          <a:bodyPr/>
          <a:lstStyle/>
          <a:p>
            <a:pPr marL="0" indent="0">
              <a:buNone/>
            </a:pPr>
            <a:r>
              <a:rPr lang="en-US" b="1" i="1" dirty="0"/>
              <a:t>b. These criteria do not allow AOT unless “the person has been offered</a:t>
            </a:r>
          </a:p>
          <a:p>
            <a:pPr marL="0" indent="0">
              <a:buNone/>
            </a:pPr>
            <a:r>
              <a:rPr lang="en-US" b="1" i="1" dirty="0"/>
              <a:t>an opportunity to participate in a treatment plan … and such person</a:t>
            </a:r>
          </a:p>
          <a:p>
            <a:pPr marL="0" indent="0">
              <a:buNone/>
            </a:pPr>
            <a:r>
              <a:rPr lang="en-US" b="1" i="1" dirty="0"/>
              <a:t>continues to fail to engage in treatment.” ([Lines 949-952 of the</a:t>
            </a:r>
          </a:p>
          <a:p>
            <a:pPr marL="0" indent="0">
              <a:buNone/>
            </a:pPr>
            <a:r>
              <a:rPr lang="en-US" b="1" i="1" dirty="0"/>
              <a:t>current version of the bill as passed].)</a:t>
            </a:r>
          </a:p>
          <a:p>
            <a:pPr marL="0" indent="0">
              <a:buNone/>
            </a:pPr>
            <a:r>
              <a:rPr lang="en-US" b="1" i="1" dirty="0"/>
              <a:t>c. In requiring the person to have been hospitalized twice in the prior</a:t>
            </a:r>
          </a:p>
          <a:p>
            <a:pPr marL="0" indent="0">
              <a:buNone/>
            </a:pPr>
            <a:r>
              <a:rPr lang="en-US" b="1" i="1" dirty="0"/>
              <a:t>36 months or to have committed violence in the past 48 months,</a:t>
            </a:r>
          </a:p>
          <a:p>
            <a:pPr marL="0" indent="0">
              <a:buNone/>
            </a:pPr>
            <a:r>
              <a:rPr lang="en-US" b="1" i="1" dirty="0"/>
              <a:t>these criteria…exclude from consideration any period of</a:t>
            </a:r>
          </a:p>
          <a:p>
            <a:pPr marL="0" indent="0">
              <a:buNone/>
            </a:pPr>
            <a:r>
              <a:rPr lang="en-US" b="1" i="1" dirty="0"/>
              <a:t>hospitalization or incarceration “immediately preceding the filing of</a:t>
            </a:r>
          </a:p>
          <a:p>
            <a:pPr marL="0" indent="0">
              <a:buNone/>
            </a:pPr>
            <a:r>
              <a:rPr lang="en-US" b="1" i="1" dirty="0"/>
              <a:t>the petition.” ([Lines 942-943, 947-948 of the current version of the</a:t>
            </a:r>
          </a:p>
          <a:p>
            <a:pPr marL="0" indent="0">
              <a:buNone/>
            </a:pPr>
            <a:r>
              <a:rPr lang="en-US" b="1" i="1" dirty="0"/>
              <a:t>bill as passed].)</a:t>
            </a:r>
          </a:p>
        </p:txBody>
      </p:sp>
    </p:spTree>
    <p:extLst>
      <p:ext uri="{BB962C8B-B14F-4D97-AF65-F5344CB8AC3E}">
        <p14:creationId xmlns:p14="http://schemas.microsoft.com/office/powerpoint/2010/main" val="573278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721606"/>
          </a:xfrm>
        </p:spPr>
        <p:txBody>
          <a:bodyPr/>
          <a:lstStyle/>
          <a:p>
            <a:r>
              <a:rPr lang="en-US" b="1" i="0" u="none" strike="noStrike" baseline="0" dirty="0">
                <a:solidFill>
                  <a:srgbClr val="17478F"/>
                </a:solidFill>
                <a:cs typeface="Calibri" panose="020F0502020204030204" pitchFamily="34" charset="0"/>
              </a:rPr>
              <a:t>Section 8 Lines (668-696)</a:t>
            </a:r>
            <a:endParaRPr lang="en-US" b="1" dirty="0">
              <a:solidFill>
                <a:schemeClr val="accent1"/>
              </a:solidFill>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1063129"/>
            <a:ext cx="11369842" cy="4847421"/>
          </a:xfrm>
        </p:spPr>
        <p:txBody>
          <a:bodyPr/>
          <a:lstStyle/>
          <a:p>
            <a:pPr>
              <a:buFont typeface="Wingdings" panose="05000000000000000000" pitchFamily="2" charset="2"/>
              <a:buChar char="v"/>
            </a:pPr>
            <a:r>
              <a:rPr lang="en-US" sz="3200" dirty="0"/>
              <a:t>Amends Code Section 37-2-4 re. Behavioral Health Coordinating Council</a:t>
            </a:r>
          </a:p>
          <a:p>
            <a:r>
              <a:rPr lang="en-US" sz="3200" dirty="0"/>
              <a:t>Allows for a member to be represented by a delegate or agent who holds voting rights and is counted in the quorum</a:t>
            </a:r>
          </a:p>
          <a:p>
            <a:endParaRPr lang="en-US" sz="3200" dirty="0"/>
          </a:p>
        </p:txBody>
      </p:sp>
    </p:spTree>
    <p:extLst>
      <p:ext uri="{BB962C8B-B14F-4D97-AF65-F5344CB8AC3E}">
        <p14:creationId xmlns:p14="http://schemas.microsoft.com/office/powerpoint/2010/main" val="635368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838200" y="241301"/>
            <a:ext cx="10515600" cy="609600"/>
          </a:xfrm>
        </p:spPr>
        <p:txBody>
          <a:bodyPr/>
          <a:lstStyle/>
          <a:p>
            <a:r>
              <a:rPr lang="en-US" b="1" dirty="0">
                <a:solidFill>
                  <a:schemeClr val="accent1">
                    <a:lumMod val="75000"/>
                  </a:schemeClr>
                </a:solidFill>
              </a:rPr>
              <a:t>Section 1 (Lines 53-93)</a:t>
            </a: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411079" y="850901"/>
            <a:ext cx="11369842" cy="4847421"/>
          </a:xfrm>
        </p:spPr>
        <p:txBody>
          <a:bodyPr/>
          <a:lstStyle/>
          <a:p>
            <a:pPr>
              <a:buFont typeface="Wingdings" panose="05000000000000000000" pitchFamily="2" charset="2"/>
              <a:buChar char="v"/>
            </a:pPr>
            <a:r>
              <a:rPr lang="en-US" dirty="0">
                <a:cs typeface="Times New Roman" panose="02020603050405020304" pitchFamily="18" charset="0"/>
              </a:rPr>
              <a:t>Amends</a:t>
            </a:r>
            <a:r>
              <a:rPr lang="en-US" b="0" i="0" u="none" strike="noStrike" baseline="0" dirty="0">
                <a:solidFill>
                  <a:prstClr val="black"/>
                </a:solidFill>
              </a:rPr>
              <a:t> Code Section 8-3-12, relating to </a:t>
            </a:r>
            <a:r>
              <a:rPr lang="en-US" b="0" i="0" u="none" strike="noStrike" baseline="0" dirty="0">
                <a:solidFill>
                  <a:prstClr val="black"/>
                </a:solidFill>
                <a:highlight>
                  <a:srgbClr val="FFFF00"/>
                </a:highlight>
              </a:rPr>
              <a:t>housing authorities </a:t>
            </a:r>
            <a:r>
              <a:rPr lang="en-US" b="0" i="0" u="none" strike="noStrike" baseline="0" dirty="0">
                <a:solidFill>
                  <a:prstClr val="black"/>
                </a:solidFill>
              </a:rPr>
              <a:t>and </a:t>
            </a:r>
            <a:r>
              <a:rPr lang="en-US" b="0" i="0" u="none" strike="noStrike" baseline="0" dirty="0">
                <a:solidFill>
                  <a:prstClr val="black"/>
                </a:solidFill>
                <a:highlight>
                  <a:srgbClr val="FFFF00"/>
                </a:highlight>
              </a:rPr>
              <a:t>related to dwelling accommodations for persons of low income</a:t>
            </a:r>
            <a:r>
              <a:rPr lang="en-US" b="0" i="0" u="none" strike="noStrike" baseline="0" dirty="0">
                <a:solidFill>
                  <a:prstClr val="black"/>
                </a:solidFill>
              </a:rPr>
              <a:t> and duties with respect to rentals and tenant selection by adding the following language:</a:t>
            </a:r>
          </a:p>
          <a:p>
            <a:pPr marL="0" indent="0">
              <a:buNone/>
            </a:pPr>
            <a:endParaRPr lang="en-US" b="0" i="0" u="none" strike="noStrike" baseline="0" dirty="0">
              <a:solidFill>
                <a:prstClr val="black"/>
              </a:solidFill>
            </a:endParaRPr>
          </a:p>
          <a:p>
            <a:pPr lvl="1"/>
            <a:r>
              <a:rPr lang="en-US" b="0" i="0" u="none" strike="noStrike" baseline="0" dirty="0">
                <a:solidFill>
                  <a:prstClr val="black"/>
                </a:solidFill>
                <a:highlight>
                  <a:srgbClr val="FFFF00"/>
                </a:highlight>
              </a:rPr>
              <a:t>It shall not refuse to accept any person as a tenant </a:t>
            </a:r>
            <a:r>
              <a:rPr lang="en-US" b="0" i="0" u="none" strike="noStrike" baseline="0" dirty="0">
                <a:solidFill>
                  <a:prstClr val="black"/>
                </a:solidFill>
              </a:rPr>
              <a:t>in such dwelling accommodations </a:t>
            </a:r>
            <a:r>
              <a:rPr lang="en-US" b="0" i="0" u="none" strike="noStrike" baseline="0" dirty="0">
                <a:solidFill>
                  <a:prstClr val="black"/>
                </a:solidFill>
                <a:highlight>
                  <a:srgbClr val="FFFF00"/>
                </a:highlight>
              </a:rPr>
              <a:t>if a person or persons </a:t>
            </a:r>
            <a:r>
              <a:rPr lang="en-US" b="0" i="0" u="none" strike="noStrike" baseline="0" dirty="0">
                <a:solidFill>
                  <a:prstClr val="black"/>
                </a:solidFill>
              </a:rPr>
              <a:t>who would occupy the dwelling accommodations </a:t>
            </a:r>
            <a:r>
              <a:rPr lang="en-US" b="0" i="0" u="none" strike="noStrike" baseline="0" dirty="0">
                <a:solidFill>
                  <a:prstClr val="black"/>
                </a:solidFill>
                <a:highlight>
                  <a:srgbClr val="FFFF00"/>
                </a:highlight>
              </a:rPr>
              <a:t>have been convicted of one or more criminal offenses if such offense or offenses are unrelated to fitness as a tenant </a:t>
            </a:r>
            <a:r>
              <a:rPr lang="en-US" b="0" i="0" u="none" strike="noStrike" baseline="0" dirty="0">
                <a:solidFill>
                  <a:prstClr val="black"/>
                </a:solidFill>
              </a:rPr>
              <a:t>in accordance with guidelines established by the Department of Community Affairs pursuant to Code Section 50-8-19.</a:t>
            </a:r>
          </a:p>
          <a:p>
            <a:endParaRPr lang="en-US" b="0" i="0" u="none" strike="noStrike" baseline="0" dirty="0">
              <a:solidFill>
                <a:prstClr val="black"/>
              </a:solidFill>
            </a:endParaRPr>
          </a:p>
          <a:p>
            <a:pPr marR="0" algn="l" rtl="0"/>
            <a:endParaRPr lang="en-US" sz="2800" b="0" i="0" u="none" strike="noStrike" baseline="0" dirty="0">
              <a:solidFill>
                <a:prstClr val="black"/>
              </a:solidFill>
              <a:latin typeface="Calibri" panose="020F0502020204030204" pitchFamily="34" charset="0"/>
            </a:endParaRPr>
          </a:p>
          <a:p>
            <a:pPr marR="0" algn="l" rtl="0"/>
            <a:endParaRPr lang="en-US" sz="2800" b="0" i="0" u="none" strike="noStrike" baseline="0" dirty="0">
              <a:solidFill>
                <a:prstClr val="black"/>
              </a:solidFill>
              <a:latin typeface="Arial" panose="020B0604020202020204" pitchFamily="34" charset="0"/>
            </a:endParaRPr>
          </a:p>
          <a:p>
            <a:pPr marR="0" algn="l" rtl="0"/>
            <a:endParaRPr lang="en-US" sz="2800" b="0" i="0" u="none" strike="noStrike" baseline="0" dirty="0">
              <a:latin typeface="Calibri" panose="020F0502020204030204" pitchFamily="34" charset="0"/>
            </a:endParaRPr>
          </a:p>
          <a:p>
            <a:pPr marL="914400" lvl="2" indent="0">
              <a:buNone/>
            </a:pPr>
            <a:endParaRPr lang="en-US" sz="2800" dirty="0"/>
          </a:p>
          <a:p>
            <a:pPr marL="914400" lvl="2" indent="0">
              <a:buNone/>
            </a:pPr>
            <a:endParaRPr lang="en-US" sz="2800" dirty="0"/>
          </a:p>
          <a:p>
            <a:pPr marL="457200" lvl="1" indent="0">
              <a:buNone/>
            </a:pPr>
            <a:endParaRPr lang="en-US" sz="2800" b="1" i="1" dirty="0">
              <a:solidFill>
                <a:srgbClr val="FF0000"/>
              </a:solidFill>
            </a:endParaRPr>
          </a:p>
          <a:p>
            <a:pPr marL="0" indent="0">
              <a:buNone/>
            </a:pPr>
            <a:endParaRPr lang="en-US" sz="3200" dirty="0"/>
          </a:p>
        </p:txBody>
      </p:sp>
    </p:spTree>
    <p:extLst>
      <p:ext uri="{BB962C8B-B14F-4D97-AF65-F5344CB8AC3E}">
        <p14:creationId xmlns:p14="http://schemas.microsoft.com/office/powerpoint/2010/main" val="3050770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721606"/>
          </a:xfrm>
        </p:spPr>
        <p:txBody>
          <a:bodyPr/>
          <a:lstStyle/>
          <a:p>
            <a:r>
              <a:rPr lang="en-US" b="1" dirty="0">
                <a:solidFill>
                  <a:srgbClr val="17478F"/>
                </a:solidFill>
                <a:latin typeface="Calibri Light" panose="020F0302020204030204" pitchFamily="34" charset="0"/>
                <a:cs typeface="Calibri Light" panose="020F0302020204030204" pitchFamily="34" charset="0"/>
              </a:rPr>
              <a:t>Section 9 (Lines 698-699)</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1123723"/>
            <a:ext cx="11369842" cy="4847421"/>
          </a:xfrm>
        </p:spPr>
        <p:txBody>
          <a:bodyPr/>
          <a:lstStyle/>
          <a:p>
            <a:pPr>
              <a:buFont typeface="Wingdings" panose="05000000000000000000" pitchFamily="2" charset="2"/>
              <a:buChar char="v"/>
            </a:pPr>
            <a:r>
              <a:rPr lang="en-US" dirty="0"/>
              <a:t>Amends Code Section 37-2-7 by repealing and reserving this section relating to formulation and publication of state plan for disability services.</a:t>
            </a:r>
          </a:p>
        </p:txBody>
      </p:sp>
    </p:spTree>
    <p:extLst>
      <p:ext uri="{BB962C8B-B14F-4D97-AF65-F5344CB8AC3E}">
        <p14:creationId xmlns:p14="http://schemas.microsoft.com/office/powerpoint/2010/main" val="3043090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721606"/>
          </a:xfrm>
        </p:spPr>
        <p:txBody>
          <a:bodyPr/>
          <a:lstStyle/>
          <a:p>
            <a:r>
              <a:rPr lang="en-US" b="1" i="0" u="none" strike="noStrike" baseline="0" dirty="0">
                <a:solidFill>
                  <a:srgbClr val="17478F"/>
                </a:solidFill>
                <a:latin typeface="Calibri Light" panose="020F0302020204030204" pitchFamily="34" charset="0"/>
                <a:cs typeface="Calibri Light" panose="020F0302020204030204" pitchFamily="34" charset="0"/>
              </a:rPr>
              <a:t>Section 10 (Lines 700-733)</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1264951"/>
            <a:ext cx="11369842" cy="4847421"/>
          </a:xfrm>
        </p:spPr>
        <p:txBody>
          <a:bodyPr/>
          <a:lstStyle/>
          <a:p>
            <a:pPr>
              <a:buFont typeface="Wingdings" panose="05000000000000000000" pitchFamily="2" charset="2"/>
              <a:buChar char="v"/>
            </a:pPr>
            <a:r>
              <a:rPr lang="en-US" sz="3200" dirty="0"/>
              <a:t>Adds Code Section 43-1-2.1</a:t>
            </a:r>
          </a:p>
          <a:p>
            <a:r>
              <a:rPr lang="en-US" sz="3200" dirty="0"/>
              <a:t>Georgia Data Analytic Center shall conduct a study of licensing requirements of professional licensing boards that license behavioral health care professionals in GA to identify barriers to entry or licensure </a:t>
            </a:r>
          </a:p>
          <a:p>
            <a:pPr lvl="1"/>
            <a:r>
              <a:rPr lang="en-US" sz="2800" dirty="0"/>
              <a:t>Georgia Composite Board of Professional Counselors, Social Workers, &amp; Marriage &amp; Family Therapists</a:t>
            </a:r>
          </a:p>
          <a:p>
            <a:pPr lvl="1"/>
            <a:r>
              <a:rPr lang="en-US" sz="2800" dirty="0"/>
              <a:t>State Board of Examiners of Psychologists</a:t>
            </a:r>
          </a:p>
          <a:p>
            <a:pPr lvl="1"/>
            <a:r>
              <a:rPr lang="en-US" sz="2800" dirty="0"/>
              <a:t>Georgia Board of Nursing</a:t>
            </a:r>
          </a:p>
          <a:p>
            <a:r>
              <a:rPr lang="en-US" sz="3200" dirty="0"/>
              <a:t>Report and recommendations due by 12/1/23</a:t>
            </a:r>
          </a:p>
          <a:p>
            <a:pPr marL="0" indent="0">
              <a:buNone/>
            </a:pPr>
            <a:endParaRPr lang="en-US" sz="3200" dirty="0"/>
          </a:p>
        </p:txBody>
      </p:sp>
    </p:spTree>
    <p:extLst>
      <p:ext uri="{BB962C8B-B14F-4D97-AF65-F5344CB8AC3E}">
        <p14:creationId xmlns:p14="http://schemas.microsoft.com/office/powerpoint/2010/main" val="2837982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721606"/>
          </a:xfrm>
        </p:spPr>
        <p:txBody>
          <a:bodyPr/>
          <a:lstStyle/>
          <a:p>
            <a:r>
              <a:rPr lang="en-US" b="1" i="0" u="none" strike="noStrike" baseline="0" dirty="0">
                <a:solidFill>
                  <a:srgbClr val="17478F"/>
                </a:solidFill>
                <a:latin typeface="Calibri Light" panose="020F0302020204030204" pitchFamily="34" charset="0"/>
                <a:cs typeface="Calibri Light" panose="020F0302020204030204" pitchFamily="34" charset="0"/>
              </a:rPr>
              <a:t>Section 11 (Lines 734-745)</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1145754"/>
            <a:ext cx="11369842" cy="4847421"/>
          </a:xfrm>
        </p:spPr>
        <p:txBody>
          <a:bodyPr/>
          <a:lstStyle/>
          <a:p>
            <a:pPr>
              <a:buFont typeface="Wingdings" panose="05000000000000000000" pitchFamily="2" charset="2"/>
              <a:buChar char="v"/>
            </a:pPr>
            <a:r>
              <a:rPr lang="en-US" b="0" i="0" u="none" strike="noStrike" baseline="0" dirty="0"/>
              <a:t>Amends Code Section 43-10A-10 re. professional counselors, social workers, and marriage and family therapists.</a:t>
            </a:r>
          </a:p>
          <a:p>
            <a:r>
              <a:rPr lang="en-US" dirty="0"/>
              <a:t>The board shall be authorized to waive all or a portion of the experience requirements for any applicant licensed under the laws of another jurisdiction who has maintained full licensure in good standing in such jurisdiction for a minimum of 2 years.</a:t>
            </a:r>
          </a:p>
          <a:p>
            <a:endParaRPr lang="en-US" b="0" i="0" u="none" strike="noStrike" baseline="0" dirty="0"/>
          </a:p>
          <a:p>
            <a:pPr marL="0" indent="0">
              <a:buNone/>
            </a:pPr>
            <a:endParaRPr lang="en-US" sz="3200" dirty="0"/>
          </a:p>
        </p:txBody>
      </p:sp>
    </p:spTree>
    <p:extLst>
      <p:ext uri="{BB962C8B-B14F-4D97-AF65-F5344CB8AC3E}">
        <p14:creationId xmlns:p14="http://schemas.microsoft.com/office/powerpoint/2010/main" val="1767392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721606"/>
          </a:xfrm>
        </p:spPr>
        <p:txBody>
          <a:bodyPr/>
          <a:lstStyle/>
          <a:p>
            <a:r>
              <a:rPr lang="en-US" b="1" i="0" u="none" strike="noStrike" baseline="0" dirty="0">
                <a:solidFill>
                  <a:srgbClr val="17478F"/>
                </a:solidFill>
                <a:latin typeface="Calibri Light" panose="020F0302020204030204" pitchFamily="34" charset="0"/>
                <a:cs typeface="Calibri Light" panose="020F0302020204030204" pitchFamily="34" charset="0"/>
              </a:rPr>
              <a:t>Section 12 (Lines 746-794)</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606258" y="1170542"/>
            <a:ext cx="11369842" cy="4194672"/>
          </a:xfrm>
        </p:spPr>
        <p:txBody>
          <a:bodyPr/>
          <a:lstStyle/>
          <a:p>
            <a:pPr>
              <a:buFont typeface="Wingdings" panose="05000000000000000000" pitchFamily="2" charset="2"/>
              <a:buChar char="v"/>
            </a:pPr>
            <a:r>
              <a:rPr lang="en-US" sz="2800" dirty="0"/>
              <a:t>Adds Code Section 43-10A-24 </a:t>
            </a:r>
            <a:r>
              <a:rPr lang="en-US" b="0" i="0" u="none" strike="noStrike" baseline="0" dirty="0"/>
              <a:t>re. professional counselors, social workers, and marriage and family therapists</a:t>
            </a:r>
            <a:endParaRPr lang="en-US" sz="2800" dirty="0"/>
          </a:p>
          <a:p>
            <a:r>
              <a:rPr lang="en-US" sz="2800" dirty="0"/>
              <a:t>Board shall be authorized to conduct a professional health program to provide monitoring and rehabilitation of impaired health care professionals in GA.</a:t>
            </a:r>
          </a:p>
          <a:p>
            <a:r>
              <a:rPr lang="en-US" dirty="0"/>
              <a:t>An impaired healthcare professional who participate in professional health program shall bear all costs associated with such participation.</a:t>
            </a:r>
          </a:p>
          <a:p>
            <a:r>
              <a:rPr lang="en-US" sz="2800" dirty="0"/>
              <a:t>Any entity that contracts with the Board </a:t>
            </a:r>
            <a:r>
              <a:rPr lang="en-US" dirty="0"/>
              <a:t>shall be immune from any liability, civil or criminal.</a:t>
            </a:r>
            <a:endParaRPr lang="en-US" sz="2800" dirty="0"/>
          </a:p>
          <a:p>
            <a:pPr marL="0" indent="0">
              <a:buNone/>
            </a:pPr>
            <a:endParaRPr lang="en-US" sz="3200" dirty="0"/>
          </a:p>
        </p:txBody>
      </p:sp>
    </p:spTree>
    <p:extLst>
      <p:ext uri="{BB962C8B-B14F-4D97-AF65-F5344CB8AC3E}">
        <p14:creationId xmlns:p14="http://schemas.microsoft.com/office/powerpoint/2010/main" val="2441285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449179" y="203200"/>
            <a:ext cx="11603121" cy="711200"/>
          </a:xfrm>
        </p:spPr>
        <p:txBody>
          <a:bodyPr/>
          <a:lstStyle/>
          <a:p>
            <a:r>
              <a:rPr lang="en-US" b="1" i="0" u="none" strike="noStrike" baseline="0" dirty="0">
                <a:solidFill>
                  <a:srgbClr val="17478F"/>
                </a:solidFill>
                <a:latin typeface="Calibri Light" panose="020F0302020204030204" pitchFamily="34" charset="0"/>
                <a:cs typeface="Calibri Light" panose="020F0302020204030204" pitchFamily="34" charset="0"/>
              </a:rPr>
              <a:t>Section 13 Lines 796-842)</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1346200"/>
            <a:ext cx="11369842" cy="4448672"/>
          </a:xfrm>
        </p:spPr>
        <p:txBody>
          <a:bodyPr/>
          <a:lstStyle/>
          <a:p>
            <a:pPr>
              <a:buFont typeface="Wingdings" panose="05000000000000000000" pitchFamily="2" charset="2"/>
              <a:buChar char="v"/>
            </a:pPr>
            <a:r>
              <a:rPr lang="en-US" sz="3200" dirty="0"/>
              <a:t>Adds new article to Chapter 26 related to nurses</a:t>
            </a:r>
          </a:p>
          <a:p>
            <a:r>
              <a:rPr lang="en-US" sz="3200" dirty="0"/>
              <a:t>Board shall be authorized to conduct a professional health program to provide monitoring and rehabilitation of impaired health care professionals in GA.</a:t>
            </a:r>
          </a:p>
          <a:p>
            <a:r>
              <a:rPr lang="en-US" sz="3200" dirty="0"/>
              <a:t>An impaired healthcare professional who participate in professional health program shall bear all costs associated with such participation.</a:t>
            </a:r>
          </a:p>
          <a:p>
            <a:r>
              <a:rPr lang="en-US" sz="3200" dirty="0"/>
              <a:t>Any entity that contracts with the Board shall be immune from any liability, civil or criminal.</a:t>
            </a:r>
          </a:p>
          <a:p>
            <a:endParaRPr lang="en-US" sz="3200" dirty="0"/>
          </a:p>
        </p:txBody>
      </p:sp>
    </p:spTree>
    <p:extLst>
      <p:ext uri="{BB962C8B-B14F-4D97-AF65-F5344CB8AC3E}">
        <p14:creationId xmlns:p14="http://schemas.microsoft.com/office/powerpoint/2010/main" val="886597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721606"/>
          </a:xfrm>
        </p:spPr>
        <p:txBody>
          <a:bodyPr/>
          <a:lstStyle/>
          <a:p>
            <a:pPr algn="l"/>
            <a:r>
              <a:rPr lang="en-US" b="1" i="0" u="none" strike="noStrike" baseline="0" dirty="0">
                <a:solidFill>
                  <a:srgbClr val="17478F"/>
                </a:solidFill>
                <a:latin typeface="Calibri Light" panose="020F0302020204030204" pitchFamily="34" charset="0"/>
                <a:cs typeface="Calibri Light" panose="020F0302020204030204" pitchFamily="34" charset="0"/>
              </a:rPr>
              <a:t>Section 14 (Lines 844-1105)</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411079" y="1252098"/>
            <a:ext cx="11369842" cy="3699372"/>
          </a:xfrm>
        </p:spPr>
        <p:txBody>
          <a:bodyPr/>
          <a:lstStyle/>
          <a:p>
            <a:pPr>
              <a:buFont typeface="Wingdings" panose="05000000000000000000" pitchFamily="2" charset="2"/>
              <a:buChar char="v"/>
            </a:pPr>
            <a:r>
              <a:rPr lang="en-US" sz="3600" dirty="0">
                <a:latin typeface="Calibri" panose="020F0502020204030204" pitchFamily="34" charset="0"/>
                <a:cs typeface="Calibri" panose="020F0502020204030204" pitchFamily="34" charset="0"/>
              </a:rPr>
              <a:t>Amends Code Section re. Office of Planning &amp; Budget re. the Georgia Data Analytic Center (GDAC)</a:t>
            </a:r>
          </a:p>
          <a:p>
            <a:r>
              <a:rPr lang="en-US" sz="3600" dirty="0">
                <a:latin typeface="Calibri" panose="020F0502020204030204" pitchFamily="34" charset="0"/>
                <a:cs typeface="Calibri" panose="020F0502020204030204" pitchFamily="34" charset="0"/>
              </a:rPr>
              <a:t>The office shall hire a Director</a:t>
            </a:r>
          </a:p>
          <a:p>
            <a:pPr marL="457200" lvl="1" indent="0">
              <a:buNone/>
            </a:pPr>
            <a:endParaRPr lang="en-US" sz="2800" b="1" i="1" dirty="0">
              <a:solidFill>
                <a:srgbClr val="FF0000"/>
              </a:solidFill>
            </a:endParaRPr>
          </a:p>
          <a:p>
            <a:pPr marL="0" indent="0">
              <a:buNone/>
            </a:pPr>
            <a:endParaRPr lang="en-US" sz="3200" dirty="0"/>
          </a:p>
        </p:txBody>
      </p:sp>
    </p:spTree>
    <p:extLst>
      <p:ext uri="{BB962C8B-B14F-4D97-AF65-F5344CB8AC3E}">
        <p14:creationId xmlns:p14="http://schemas.microsoft.com/office/powerpoint/2010/main" val="1627271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838200" y="209321"/>
            <a:ext cx="10515600" cy="583893"/>
          </a:xfrm>
        </p:spPr>
        <p:txBody>
          <a:bodyPr/>
          <a:lstStyle/>
          <a:p>
            <a:pPr algn="l"/>
            <a:r>
              <a:rPr lang="en-US" b="1" i="0" u="none" strike="noStrike" baseline="0" dirty="0">
                <a:solidFill>
                  <a:srgbClr val="17478F"/>
                </a:solidFill>
                <a:latin typeface="Calibri Light" panose="020F0302020204030204" pitchFamily="34" charset="0"/>
                <a:cs typeface="Calibri Light" panose="020F0302020204030204" pitchFamily="34" charset="0"/>
              </a:rPr>
              <a:t>Section 15 (Lines 1106-1129)</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584811" y="793213"/>
            <a:ext cx="10515600" cy="5056743"/>
          </a:xfrm>
        </p:spPr>
        <p:txBody>
          <a:bodyPr/>
          <a:lstStyle/>
          <a:p>
            <a:pPr>
              <a:buFont typeface="Wingdings" panose="05000000000000000000" pitchFamily="2" charset="2"/>
              <a:buChar char="v"/>
            </a:pPr>
            <a:r>
              <a:rPr lang="en-US" dirty="0"/>
              <a:t>Adds new Code Section 49-4-152.7 re. social services and medical assistance</a:t>
            </a:r>
          </a:p>
          <a:p>
            <a:r>
              <a:rPr lang="en-US" dirty="0"/>
              <a:t>On and after January 1, 2024, the department shall ensure that the Medicaid program includes:</a:t>
            </a:r>
          </a:p>
          <a:p>
            <a:pPr lvl="1"/>
            <a:r>
              <a:rPr lang="en-US" dirty="0"/>
              <a:t>Reimbursement for psychological diagnostic assessments under CPT 90791</a:t>
            </a:r>
          </a:p>
          <a:p>
            <a:pPr lvl="1"/>
            <a:r>
              <a:rPr lang="en-US" dirty="0">
                <a:highlight>
                  <a:srgbClr val="FFFF00"/>
                </a:highlight>
              </a:rPr>
              <a:t>Reimburse for services provided by LPCs in FQHCs</a:t>
            </a:r>
          </a:p>
          <a:p>
            <a:pPr lvl="1"/>
            <a:r>
              <a:rPr lang="en-US" dirty="0"/>
              <a:t>Psychiatric hospitals as an eligible facility type for inpatient psych for persons under 21 enrolled in the FFS Medicaid system</a:t>
            </a:r>
          </a:p>
          <a:p>
            <a:pPr lvl="1"/>
            <a:r>
              <a:rPr lang="en-US" dirty="0"/>
              <a:t>Reevaluation of Medicaid rates for autism and removal of unnecessary restrictions on who is qualified to make a diagnosis</a:t>
            </a:r>
          </a:p>
          <a:p>
            <a:pPr lvl="1"/>
            <a:r>
              <a:rPr lang="en-US" dirty="0"/>
              <a:t>Reimbursement of eligible justice involved youth ages 18-21</a:t>
            </a:r>
          </a:p>
          <a:p>
            <a:pPr lvl="1"/>
            <a:r>
              <a:rPr lang="en-US" dirty="0"/>
              <a:t>The provision of specialized therapeutic foster services for persons under the age of 21 </a:t>
            </a:r>
          </a:p>
          <a:p>
            <a:pPr marL="0" indent="0">
              <a:buNone/>
            </a:pPr>
            <a:endParaRPr lang="en-US" sz="3200" dirty="0"/>
          </a:p>
        </p:txBody>
      </p:sp>
    </p:spTree>
    <p:extLst>
      <p:ext uri="{BB962C8B-B14F-4D97-AF65-F5344CB8AC3E}">
        <p14:creationId xmlns:p14="http://schemas.microsoft.com/office/powerpoint/2010/main" val="2743864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838200" y="209321"/>
            <a:ext cx="10515600" cy="583893"/>
          </a:xfrm>
        </p:spPr>
        <p:txBody>
          <a:bodyPr/>
          <a:lstStyle/>
          <a:p>
            <a:pPr algn="l"/>
            <a:r>
              <a:rPr lang="en-US" b="1" i="0" u="none" strike="noStrike" baseline="0" dirty="0">
                <a:solidFill>
                  <a:srgbClr val="17478F"/>
                </a:solidFill>
                <a:latin typeface="Calibri Light" panose="020F0302020204030204" pitchFamily="34" charset="0"/>
                <a:cs typeface="Calibri Light" panose="020F0302020204030204" pitchFamily="34" charset="0"/>
              </a:rPr>
              <a:t>Section 15 Cont’d (Lines 1130-1139)</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584811" y="793213"/>
            <a:ext cx="10515600" cy="5056743"/>
          </a:xfrm>
        </p:spPr>
        <p:txBody>
          <a:bodyPr/>
          <a:lstStyle/>
          <a:p>
            <a:pPr>
              <a:buFont typeface="Wingdings" panose="05000000000000000000" pitchFamily="2" charset="2"/>
              <a:buChar char="v"/>
            </a:pPr>
            <a:r>
              <a:rPr lang="en-US" sz="3200" dirty="0"/>
              <a:t>DCH to submit necessary state plan amendment or waiver to CMS by </a:t>
            </a:r>
            <a:r>
              <a:rPr lang="en-US" sz="3200" dirty="0">
                <a:highlight>
                  <a:srgbClr val="FFFF00"/>
                </a:highlight>
              </a:rPr>
              <a:t>December 1, 2023.</a:t>
            </a:r>
          </a:p>
          <a:p>
            <a:r>
              <a:rPr lang="en-US" sz="3200" dirty="0"/>
              <a:t>DCH to submit waiver to CMS seeking approval to use no more than 2% of total Medicaid funds received by the state to provide housing supports, employment supports, nutrition supports, case management, outreach and education services to recipients by </a:t>
            </a:r>
            <a:r>
              <a:rPr lang="en-US" sz="3200" dirty="0">
                <a:highlight>
                  <a:srgbClr val="FFFF00"/>
                </a:highlight>
              </a:rPr>
              <a:t>December 1, 2023</a:t>
            </a:r>
            <a:r>
              <a:rPr lang="en-US" sz="3200" dirty="0"/>
              <a:t>.</a:t>
            </a:r>
          </a:p>
        </p:txBody>
      </p:sp>
    </p:spTree>
    <p:extLst>
      <p:ext uri="{BB962C8B-B14F-4D97-AF65-F5344CB8AC3E}">
        <p14:creationId xmlns:p14="http://schemas.microsoft.com/office/powerpoint/2010/main" val="2276158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341523"/>
            <a:ext cx="11603121" cy="721606"/>
          </a:xfrm>
        </p:spPr>
        <p:txBody>
          <a:bodyPr/>
          <a:lstStyle/>
          <a:p>
            <a:pPr algn="l"/>
            <a:r>
              <a:rPr lang="en-US" b="1" i="0" u="none" strike="noStrike" baseline="0" dirty="0">
                <a:solidFill>
                  <a:srgbClr val="17478F"/>
                </a:solidFill>
                <a:latin typeface="Calibri Light" panose="020F0302020204030204" pitchFamily="34" charset="0"/>
                <a:cs typeface="Calibri Light" panose="020F0302020204030204" pitchFamily="34" charset="0"/>
              </a:rPr>
              <a:t>Section 16 (Lines 1141-1143)</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1460500"/>
            <a:ext cx="11369842" cy="3699372"/>
          </a:xfrm>
        </p:spPr>
        <p:txBody>
          <a:bodyPr/>
          <a:lstStyle/>
          <a:p>
            <a:pPr algn="l">
              <a:buFont typeface="Wingdings" panose="05000000000000000000" pitchFamily="2" charset="2"/>
              <a:buChar char="v"/>
            </a:pPr>
            <a:r>
              <a:rPr lang="en-US" sz="3200" dirty="0"/>
              <a:t>Amends title by repealing and reserving Code Section 49-5-224, re. submission of DBHDD annual report.</a:t>
            </a:r>
          </a:p>
        </p:txBody>
      </p:sp>
    </p:spTree>
    <p:extLst>
      <p:ext uri="{BB962C8B-B14F-4D97-AF65-F5344CB8AC3E}">
        <p14:creationId xmlns:p14="http://schemas.microsoft.com/office/powerpoint/2010/main" val="2936622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242371"/>
            <a:ext cx="11603121" cy="616945"/>
          </a:xfrm>
        </p:spPr>
        <p:txBody>
          <a:bodyPr/>
          <a:lstStyle/>
          <a:p>
            <a:pPr algn="l"/>
            <a:r>
              <a:rPr lang="en-US" b="1" i="0" u="none" strike="noStrike" baseline="0" dirty="0">
                <a:solidFill>
                  <a:srgbClr val="17478F"/>
                </a:solidFill>
                <a:latin typeface="Calibri Light" panose="020F0302020204030204" pitchFamily="34" charset="0"/>
                <a:cs typeface="Calibri Light" panose="020F0302020204030204" pitchFamily="34" charset="0"/>
              </a:rPr>
              <a:t>Section 17 (</a:t>
            </a:r>
            <a:r>
              <a:rPr lang="en-US" b="1" dirty="0">
                <a:solidFill>
                  <a:srgbClr val="17478F"/>
                </a:solidFill>
                <a:latin typeface="Calibri Light" panose="020F0302020204030204" pitchFamily="34" charset="0"/>
                <a:cs typeface="Calibri Light" panose="020F0302020204030204" pitchFamily="34" charset="0"/>
              </a:rPr>
              <a:t>Lines 1145-1210)</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859316"/>
            <a:ext cx="11369842" cy="4946573"/>
          </a:xfrm>
        </p:spPr>
        <p:txBody>
          <a:bodyPr/>
          <a:lstStyle/>
          <a:p>
            <a:pPr>
              <a:buFont typeface="Wingdings" panose="05000000000000000000" pitchFamily="2" charset="2"/>
              <a:buChar char="v"/>
            </a:pPr>
            <a:r>
              <a:rPr lang="en-US" dirty="0"/>
              <a:t>Adds new code section 49-10-6 re. Georgia Board Health Care Workforce</a:t>
            </a:r>
          </a:p>
          <a:p>
            <a:r>
              <a:rPr lang="en-US" dirty="0"/>
              <a:t>Board to create the Georgia Health Care Professionals Data System for purposes of collecting and disseminating nonidentifying descriptive data on licensed health care professionals in GA.</a:t>
            </a:r>
          </a:p>
          <a:p>
            <a:r>
              <a:rPr lang="en-US" dirty="0"/>
              <a:t>Board shall compile existing information on licensed health care professionals into a single repository of information easily accessible to the public from Board’s website</a:t>
            </a:r>
          </a:p>
          <a:p>
            <a:r>
              <a:rPr lang="en-US" dirty="0"/>
              <a:t>The data system shall provide information re. demographics and geographical distribution of licensed health care professionals in GA.</a:t>
            </a:r>
          </a:p>
          <a:p>
            <a:r>
              <a:rPr lang="en-US" dirty="0"/>
              <a:t>The data will contain no identifying information </a:t>
            </a:r>
          </a:p>
          <a:p>
            <a:r>
              <a:rPr lang="en-US" dirty="0"/>
              <a:t>State licensing boards to provide the data</a:t>
            </a:r>
          </a:p>
        </p:txBody>
      </p:sp>
    </p:spTree>
    <p:extLst>
      <p:ext uri="{BB962C8B-B14F-4D97-AF65-F5344CB8AC3E}">
        <p14:creationId xmlns:p14="http://schemas.microsoft.com/office/powerpoint/2010/main" val="3350948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838200" y="341523"/>
            <a:ext cx="10515600" cy="721606"/>
          </a:xfrm>
        </p:spPr>
        <p:txBody>
          <a:bodyPr/>
          <a:lstStyle/>
          <a:p>
            <a:r>
              <a:rPr lang="en-US" b="1" dirty="0">
                <a:solidFill>
                  <a:schemeClr val="accent1">
                    <a:lumMod val="75000"/>
                  </a:schemeClr>
                </a:solidFill>
              </a:rPr>
              <a:t>Section 2 (Lines 94-324)</a:t>
            </a: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22179" y="927101"/>
            <a:ext cx="11554004" cy="5159872"/>
          </a:xfrm>
        </p:spPr>
        <p:txBody>
          <a:bodyPr/>
          <a:lstStyle/>
          <a:p>
            <a:pPr>
              <a:buFont typeface="Wingdings" panose="05000000000000000000" pitchFamily="2" charset="2"/>
              <a:buChar char="v"/>
            </a:pPr>
            <a:r>
              <a:rPr lang="en-US" sz="2800" b="0" i="0" u="none" strike="noStrike" baseline="0" dirty="0">
                <a:solidFill>
                  <a:prstClr val="black"/>
                </a:solidFill>
                <a:latin typeface="Arial" panose="020B0604020202020204" pitchFamily="34" charset="0"/>
              </a:rPr>
              <a:t>Amends </a:t>
            </a:r>
            <a:r>
              <a:rPr lang="en-US" dirty="0">
                <a:solidFill>
                  <a:prstClr val="black"/>
                </a:solidFill>
                <a:latin typeface="Arial" panose="020B0604020202020204" pitchFamily="34" charset="0"/>
              </a:rPr>
              <a:t>Code Section 17-7-130 by repealing and enacting new code re. </a:t>
            </a:r>
            <a:r>
              <a:rPr lang="en-US" sz="2800" b="0" i="0" u="none" strike="noStrike" baseline="0" dirty="0">
                <a:solidFill>
                  <a:prstClr val="black"/>
                </a:solidFill>
                <a:latin typeface="Arial" panose="020B0604020202020204" pitchFamily="34" charset="0"/>
              </a:rPr>
              <a:t>to demurrers, motions, and special pleas and exceptions relative to insanity and mental incompetency</a:t>
            </a:r>
            <a:endParaRPr lang="en-US" dirty="0">
              <a:solidFill>
                <a:prstClr val="black"/>
              </a:solidFill>
              <a:latin typeface="Arial" panose="020B0604020202020204" pitchFamily="34" charset="0"/>
            </a:endParaRPr>
          </a:p>
          <a:p>
            <a:r>
              <a:rPr lang="en-US" dirty="0">
                <a:solidFill>
                  <a:prstClr val="black"/>
                </a:solidFill>
                <a:latin typeface="Arial" panose="020B0604020202020204" pitchFamily="34" charset="0"/>
              </a:rPr>
              <a:t>At the court’s discretion, the court may allow the evaluation to be performed on the accused as an outpatient</a:t>
            </a:r>
            <a:r>
              <a:rPr lang="en-US" dirty="0">
                <a:solidFill>
                  <a:srgbClr val="FF0000"/>
                </a:solidFill>
                <a:latin typeface="Arial" panose="020B0604020202020204" pitchFamily="34" charset="0"/>
              </a:rPr>
              <a:t>*</a:t>
            </a:r>
            <a:r>
              <a:rPr lang="en-US" dirty="0">
                <a:solidFill>
                  <a:prstClr val="black"/>
                </a:solidFill>
                <a:latin typeface="Arial" panose="020B0604020202020204" pitchFamily="34" charset="0"/>
              </a:rPr>
              <a:t>.</a:t>
            </a:r>
          </a:p>
          <a:p>
            <a:r>
              <a:rPr lang="en-US" sz="2800" b="0" i="0" u="none" strike="noStrike" baseline="0" dirty="0">
                <a:solidFill>
                  <a:prstClr val="black"/>
                </a:solidFill>
                <a:latin typeface="Arial" panose="020B0604020202020204" pitchFamily="34" charset="0"/>
              </a:rPr>
              <a:t>Such evaluation shall be performed within 90 days after DBHDD has received actual custody of an accused or court order for outpatient eval.</a:t>
            </a:r>
          </a:p>
          <a:p>
            <a:r>
              <a:rPr lang="en-US" dirty="0">
                <a:solidFill>
                  <a:prstClr val="black"/>
                </a:solidFill>
                <a:latin typeface="Arial" panose="020B0604020202020204" pitchFamily="34" charset="0"/>
              </a:rPr>
              <a:t>See next slide for background info from BHRIC Recommendations</a:t>
            </a:r>
            <a:endParaRPr lang="en-US" sz="2800" b="0" i="0" u="none" strike="noStrike" baseline="0" dirty="0">
              <a:solidFill>
                <a:prstClr val="black"/>
              </a:solidFill>
              <a:latin typeface="Arial" panose="020B0604020202020204" pitchFamily="34" charset="0"/>
            </a:endParaRPr>
          </a:p>
          <a:p>
            <a:pPr marL="0" indent="0">
              <a:buNone/>
            </a:pPr>
            <a:r>
              <a:rPr lang="en-US" dirty="0">
                <a:solidFill>
                  <a:srgbClr val="FF0000"/>
                </a:solidFill>
                <a:latin typeface="Arial" panose="020B0604020202020204" pitchFamily="34" charset="0"/>
              </a:rPr>
              <a:t>*</a:t>
            </a:r>
            <a:r>
              <a:rPr lang="en-US" i="1" dirty="0">
                <a:solidFill>
                  <a:srgbClr val="FF0000"/>
                </a:solidFill>
                <a:latin typeface="Arial" panose="020B0604020202020204" pitchFamily="34" charset="0"/>
              </a:rPr>
              <a:t>This code section only pertains to DBHDD and the judicial system as CSBs do not provide competency restoration evaluations/treatment.</a:t>
            </a:r>
            <a:endParaRPr lang="en-US" sz="2800" b="0" i="1" u="none" strike="noStrike" baseline="0" dirty="0">
              <a:solidFill>
                <a:srgbClr val="FF0000"/>
              </a:solidFill>
              <a:latin typeface="Arial" panose="020B0604020202020204" pitchFamily="34" charset="0"/>
            </a:endParaRPr>
          </a:p>
          <a:p>
            <a:pPr marR="0" algn="l" rtl="0"/>
            <a:endParaRPr lang="en-US" sz="2800" b="0" i="0" u="none" strike="noStrike" baseline="0" dirty="0">
              <a:latin typeface="Calibri" panose="020F0502020204030204" pitchFamily="34" charset="0"/>
            </a:endParaRPr>
          </a:p>
          <a:p>
            <a:pPr marL="914400" lvl="2" indent="0">
              <a:buNone/>
            </a:pPr>
            <a:endParaRPr lang="en-US" sz="2800" dirty="0"/>
          </a:p>
          <a:p>
            <a:pPr marL="914400" lvl="2" indent="0">
              <a:buNone/>
            </a:pPr>
            <a:endParaRPr lang="en-US" sz="2800" dirty="0"/>
          </a:p>
          <a:p>
            <a:pPr marL="457200" lvl="1" indent="0">
              <a:buNone/>
            </a:pPr>
            <a:endParaRPr lang="en-US" sz="2800" b="1" i="1" dirty="0">
              <a:solidFill>
                <a:srgbClr val="FF0000"/>
              </a:solidFill>
            </a:endParaRPr>
          </a:p>
          <a:p>
            <a:pPr marL="0" indent="0">
              <a:buNone/>
            </a:pPr>
            <a:endParaRPr lang="en-US" sz="3200" dirty="0"/>
          </a:p>
        </p:txBody>
      </p:sp>
    </p:spTree>
    <p:extLst>
      <p:ext uri="{BB962C8B-B14F-4D97-AF65-F5344CB8AC3E}">
        <p14:creationId xmlns:p14="http://schemas.microsoft.com/office/powerpoint/2010/main" val="24045043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372979" y="242371"/>
            <a:ext cx="11603121" cy="616945"/>
          </a:xfrm>
        </p:spPr>
        <p:txBody>
          <a:bodyPr/>
          <a:lstStyle/>
          <a:p>
            <a:pPr algn="l"/>
            <a:r>
              <a:rPr lang="en-US" b="1" i="0" u="none" strike="noStrike" baseline="0" dirty="0">
                <a:solidFill>
                  <a:srgbClr val="17478F"/>
                </a:solidFill>
                <a:latin typeface="Calibri Light" panose="020F0302020204030204" pitchFamily="34" charset="0"/>
                <a:cs typeface="Calibri Light" panose="020F0302020204030204" pitchFamily="34" charset="0"/>
              </a:rPr>
              <a:t>Section 17 (</a:t>
            </a:r>
            <a:r>
              <a:rPr lang="en-US" b="1" dirty="0">
                <a:solidFill>
                  <a:srgbClr val="17478F"/>
                </a:solidFill>
                <a:latin typeface="Calibri Light" panose="020F0302020204030204" pitchFamily="34" charset="0"/>
                <a:cs typeface="Calibri Light" panose="020F0302020204030204" pitchFamily="34" charset="0"/>
              </a:rPr>
              <a:t>Lines 1211-1272)</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372979" y="859316"/>
            <a:ext cx="11369842" cy="4946573"/>
          </a:xfrm>
        </p:spPr>
        <p:txBody>
          <a:bodyPr/>
          <a:lstStyle/>
          <a:p>
            <a:pPr>
              <a:buFont typeface="Wingdings" panose="05000000000000000000" pitchFamily="2" charset="2"/>
              <a:buChar char="v"/>
            </a:pPr>
            <a:r>
              <a:rPr lang="en-US" dirty="0"/>
              <a:t>Adds new code section 49-10-6 re. Georgia Board Health Care Workforce</a:t>
            </a:r>
          </a:p>
          <a:p>
            <a:r>
              <a:rPr lang="en-US" dirty="0"/>
              <a:t>Board shall approve applications of eligible applicants </a:t>
            </a:r>
          </a:p>
          <a:p>
            <a:pPr lvl="1"/>
            <a:r>
              <a:rPr lang="en-US" dirty="0"/>
              <a:t>Eligibility=legal resident of GA, licensed in GA as a mental health or substance use professional </a:t>
            </a:r>
            <a:r>
              <a:rPr lang="en-US" b="1" u="sng" dirty="0"/>
              <a:t>AND</a:t>
            </a:r>
            <a:r>
              <a:rPr lang="en-US" dirty="0"/>
              <a:t> provides services to underserved youth </a:t>
            </a:r>
            <a:r>
              <a:rPr lang="en-US" b="1" u="sng" dirty="0"/>
              <a:t>OR</a:t>
            </a:r>
            <a:r>
              <a:rPr lang="en-US" dirty="0"/>
              <a:t> practices in underserved areas of GA</a:t>
            </a:r>
          </a:p>
          <a:p>
            <a:pPr lvl="1"/>
            <a:r>
              <a:rPr lang="en-US" dirty="0"/>
              <a:t>Psychiatrist, psychologist, professional counselor, social worker, marriage &amp; family therapist, psychiatric/mental health clinical nurse specialist or other </a:t>
            </a:r>
            <a:r>
              <a:rPr lang="en-US" dirty="0">
                <a:highlight>
                  <a:srgbClr val="FFFF00"/>
                </a:highlight>
              </a:rPr>
              <a:t>licensed </a:t>
            </a:r>
            <a:r>
              <a:rPr lang="en-US" dirty="0"/>
              <a:t>mental or behavioral health clinician or specialist.</a:t>
            </a:r>
          </a:p>
          <a:p>
            <a:r>
              <a:rPr lang="en-US" dirty="0"/>
              <a:t>Board is authorized to provide for the repayment of student loan</a:t>
            </a:r>
          </a:p>
          <a:p>
            <a:r>
              <a:rPr lang="en-US" dirty="0"/>
              <a:t> Provide for repayment in a total amount approved by the Board but not exceeding the total student loan debt to be paid out in installments made each 12 months over a term of not more than 5 years</a:t>
            </a:r>
          </a:p>
          <a:p>
            <a:endParaRPr lang="en-US" dirty="0"/>
          </a:p>
        </p:txBody>
      </p:sp>
    </p:spTree>
    <p:extLst>
      <p:ext uri="{BB962C8B-B14F-4D97-AF65-F5344CB8AC3E}">
        <p14:creationId xmlns:p14="http://schemas.microsoft.com/office/powerpoint/2010/main" val="20836317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474579" y="336779"/>
            <a:ext cx="11603121" cy="696817"/>
          </a:xfrm>
        </p:spPr>
        <p:txBody>
          <a:bodyPr/>
          <a:lstStyle/>
          <a:p>
            <a:pPr algn="l"/>
            <a:r>
              <a:rPr lang="en-US" b="1" i="0" u="none" strike="noStrike" baseline="0" dirty="0">
                <a:solidFill>
                  <a:srgbClr val="17478F"/>
                </a:solidFill>
                <a:latin typeface="Calibri Light" panose="020F0302020204030204" pitchFamily="34" charset="0"/>
                <a:cs typeface="Calibri Light" panose="020F0302020204030204" pitchFamily="34" charset="0"/>
              </a:rPr>
              <a:t>Section 18 (Lines 1274-1306)</a:t>
            </a:r>
            <a:endParaRPr lang="en-US" b="1" dirty="0">
              <a:solidFill>
                <a:schemeClr val="accent1"/>
              </a:solidFill>
              <a:latin typeface="Calibri Light" panose="020F0302020204030204" pitchFamily="34" charset="0"/>
              <a:cs typeface="Calibri Light" panose="020F03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139700" y="1371600"/>
            <a:ext cx="11938000" cy="4483100"/>
          </a:xfrm>
        </p:spPr>
        <p:txBody>
          <a:bodyPr/>
          <a:lstStyle/>
          <a:p>
            <a:pPr>
              <a:buFont typeface="Wingdings" panose="05000000000000000000" pitchFamily="2" charset="2"/>
              <a:buChar char="v"/>
            </a:pPr>
            <a:r>
              <a:rPr lang="en-US" sz="2400" dirty="0">
                <a:cs typeface="Calibri" panose="020F0502020204030204" pitchFamily="34" charset="0"/>
              </a:rPr>
              <a:t>Adds new code regarding Dept of Community Affairs (DCA)</a:t>
            </a:r>
          </a:p>
          <a:p>
            <a:r>
              <a:rPr lang="en-US" sz="2400" dirty="0">
                <a:cs typeface="Calibri" panose="020F0502020204030204" pitchFamily="34" charset="0"/>
              </a:rPr>
              <a:t>DCA shall undertake the following actions to address ways to increase supportive housing development for the ‘familiar faces’ population</a:t>
            </a:r>
          </a:p>
          <a:p>
            <a:pPr lvl="1"/>
            <a:r>
              <a:rPr lang="en-US" sz="2000" dirty="0">
                <a:highlight>
                  <a:srgbClr val="FFFF00"/>
                </a:highlight>
                <a:cs typeface="Calibri" panose="020F0502020204030204" pitchFamily="34" charset="0"/>
              </a:rPr>
              <a:t>Not later than 12/1/23, issue guidance </a:t>
            </a:r>
            <a:r>
              <a:rPr lang="en-US" sz="2000" dirty="0">
                <a:cs typeface="Calibri" panose="020F0502020204030204" pitchFamily="34" charset="0"/>
              </a:rPr>
              <a:t>on the establishment of tenant selection plans that do create criminal record related barriers to housing unrelated to fitness as a tenant.</a:t>
            </a:r>
          </a:p>
          <a:p>
            <a:pPr lvl="1"/>
            <a:r>
              <a:rPr lang="en-US" sz="2000" dirty="0">
                <a:cs typeface="Calibri" panose="020F0502020204030204" pitchFamily="34" charset="0"/>
              </a:rPr>
              <a:t>Assess feasibility of housing set-asides for ‘familiar faces’ population and inventory current programs, such as the HOME American Rescue Plan Program, the Housing Choice Voucher program, etc.</a:t>
            </a:r>
          </a:p>
          <a:p>
            <a:pPr lvl="1"/>
            <a:r>
              <a:rPr lang="en-US" sz="2000" dirty="0">
                <a:cs typeface="Calibri" panose="020F0502020204030204" pitchFamily="34" charset="0"/>
              </a:rPr>
              <a:t>Increase supportive housing development  for the ‘familiar faces’ population, by establishing incentives in DCA’s Qualified Allocation Plan to allocate resources to increase supportive housing supply such as Low Income Housing Tax Credits, to finance new housing supply for ‘familiar faces’</a:t>
            </a:r>
          </a:p>
          <a:p>
            <a:pPr lvl="1"/>
            <a:r>
              <a:rPr lang="en-US" sz="2000" dirty="0">
                <a:cs typeface="Calibri" panose="020F0502020204030204" pitchFamily="34" charset="0"/>
              </a:rPr>
              <a:t>Identify ways to seed a landlord incentive fund with federal funding to be matched with private funds and allocated regionally </a:t>
            </a:r>
          </a:p>
          <a:p>
            <a:pPr lvl="1"/>
            <a:r>
              <a:rPr lang="en-US" sz="2000" dirty="0">
                <a:cs typeface="Calibri" panose="020F0502020204030204" pitchFamily="34" charset="0"/>
              </a:rPr>
              <a:t>DCA submit annual report to Governor and General Assembly regarding status and progress of above.</a:t>
            </a:r>
          </a:p>
        </p:txBody>
      </p:sp>
    </p:spTree>
    <p:extLst>
      <p:ext uri="{BB962C8B-B14F-4D97-AF65-F5344CB8AC3E}">
        <p14:creationId xmlns:p14="http://schemas.microsoft.com/office/powerpoint/2010/main" val="27484769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176" y="376237"/>
            <a:ext cx="10515600" cy="1325563"/>
          </a:xfrm>
        </p:spPr>
        <p:txBody>
          <a:bodyPr/>
          <a:lstStyle/>
          <a:p>
            <a:pPr algn="ctr"/>
            <a:r>
              <a:rPr lang="en-US" b="1" dirty="0">
                <a:solidFill>
                  <a:srgbClr val="0070C0"/>
                </a:solidFill>
              </a:rPr>
              <a:t>SHP Villa Rica Office</a:t>
            </a:r>
            <a:br>
              <a:rPr lang="en-US" b="1" dirty="0">
                <a:solidFill>
                  <a:srgbClr val="0070C0"/>
                </a:solidFill>
              </a:rPr>
            </a:br>
            <a:r>
              <a:rPr lang="en-US" b="1" dirty="0">
                <a:solidFill>
                  <a:srgbClr val="0070C0"/>
                </a:solidFill>
              </a:rPr>
              <a:t>GACSB Headquarters</a:t>
            </a:r>
          </a:p>
        </p:txBody>
      </p:sp>
      <p:sp>
        <p:nvSpPr>
          <p:cNvPr id="11" name="Content Placeholder 10">
            <a:extLst>
              <a:ext uri="{FF2B5EF4-FFF2-40B4-BE49-F238E27FC236}">
                <a16:creationId xmlns:a16="http://schemas.microsoft.com/office/drawing/2014/main" id="{7E027ED4-C5F9-44FB-801F-5ECFABF44B77}"/>
              </a:ext>
            </a:extLst>
          </p:cNvPr>
          <p:cNvSpPr>
            <a:spLocks noGrp="1"/>
          </p:cNvSpPr>
          <p:nvPr>
            <p:ph sz="half" idx="1"/>
          </p:nvPr>
        </p:nvSpPr>
        <p:spPr>
          <a:xfrm>
            <a:off x="3859306" y="1794901"/>
            <a:ext cx="3576918" cy="1896783"/>
          </a:xfrm>
        </p:spPr>
        <p:txBody>
          <a:bodyPr/>
          <a:lstStyle/>
          <a:p>
            <a:pPr marL="0" indent="0" algn="ctr">
              <a:buNone/>
            </a:pPr>
            <a:r>
              <a:rPr lang="en-US" sz="2400" dirty="0"/>
              <a:t>Robyn Garrett </a:t>
            </a:r>
          </a:p>
          <a:p>
            <a:pPr marL="0" indent="0" algn="ctr">
              <a:buNone/>
            </a:pPr>
            <a:r>
              <a:rPr lang="en-US" sz="2400" dirty="0"/>
              <a:t>Executive Director </a:t>
            </a:r>
          </a:p>
          <a:p>
            <a:pPr marL="0" indent="0" algn="ctr">
              <a:buNone/>
            </a:pPr>
            <a:r>
              <a:rPr lang="en-US" sz="2400" dirty="0"/>
              <a:t>(912) 312-3205</a:t>
            </a:r>
          </a:p>
          <a:p>
            <a:pPr marL="0" indent="0" algn="ctr">
              <a:buNone/>
            </a:pPr>
            <a:r>
              <a:rPr lang="en-US" sz="2400" dirty="0">
                <a:hlinkClick r:id="rId3"/>
              </a:rPr>
              <a:t>rgarrett@shpllc.com</a:t>
            </a:r>
            <a:r>
              <a:rPr lang="en-US" sz="2400" dirty="0"/>
              <a:t> </a:t>
            </a:r>
          </a:p>
          <a:p>
            <a:endParaRPr lang="en-US" dirty="0"/>
          </a:p>
          <a:p>
            <a:endParaRPr lang="en-US" dirty="0"/>
          </a:p>
        </p:txBody>
      </p:sp>
      <p:sp>
        <p:nvSpPr>
          <p:cNvPr id="12" name="Content Placeholder 11">
            <a:extLst>
              <a:ext uri="{FF2B5EF4-FFF2-40B4-BE49-F238E27FC236}">
                <a16:creationId xmlns:a16="http://schemas.microsoft.com/office/drawing/2014/main" id="{BF4831BB-A132-43E0-8CED-CCF7A596141A}"/>
              </a:ext>
            </a:extLst>
          </p:cNvPr>
          <p:cNvSpPr>
            <a:spLocks noGrp="1"/>
          </p:cNvSpPr>
          <p:nvPr>
            <p:ph sz="half" idx="2"/>
          </p:nvPr>
        </p:nvSpPr>
        <p:spPr>
          <a:xfrm>
            <a:off x="163606" y="2433918"/>
            <a:ext cx="4038600" cy="1938992"/>
          </a:xfrm>
        </p:spPr>
        <p:txBody>
          <a:bodyPr/>
          <a:lstStyle/>
          <a:p>
            <a:pPr marL="0" indent="0" algn="ctr">
              <a:buNone/>
            </a:pPr>
            <a:r>
              <a:rPr lang="en-US" sz="2400" dirty="0"/>
              <a:t>Jesse Hambrick</a:t>
            </a:r>
          </a:p>
          <a:p>
            <a:pPr marL="0" indent="0" algn="ctr">
              <a:buNone/>
            </a:pPr>
            <a:r>
              <a:rPr lang="en-US" sz="2400" dirty="0"/>
              <a:t> Deputy Director</a:t>
            </a:r>
          </a:p>
          <a:p>
            <a:pPr marL="0" indent="0" algn="ctr">
              <a:buNone/>
            </a:pPr>
            <a:r>
              <a:rPr lang="en-US" sz="2400" dirty="0"/>
              <a:t>(770) 490-5182</a:t>
            </a:r>
          </a:p>
          <a:p>
            <a:pPr marL="0" indent="0" algn="ctr">
              <a:buNone/>
            </a:pPr>
            <a:r>
              <a:rPr lang="en-US" sz="2400" dirty="0">
                <a:hlinkClick r:id="rId4"/>
              </a:rPr>
              <a:t>jhambrick@shpllc.com</a:t>
            </a:r>
            <a:r>
              <a:rPr lang="en-US" sz="2400" dirty="0"/>
              <a:t>  </a:t>
            </a:r>
          </a:p>
          <a:p>
            <a:endParaRPr lang="en-US" dirty="0"/>
          </a:p>
        </p:txBody>
      </p:sp>
      <p:sp>
        <p:nvSpPr>
          <p:cNvPr id="3" name="TextBox 2">
            <a:extLst>
              <a:ext uri="{FF2B5EF4-FFF2-40B4-BE49-F238E27FC236}">
                <a16:creationId xmlns:a16="http://schemas.microsoft.com/office/drawing/2014/main" id="{DB4DB01C-E8B5-4513-9139-B6C71923B2F1}"/>
              </a:ext>
            </a:extLst>
          </p:cNvPr>
          <p:cNvSpPr txBox="1"/>
          <p:nvPr/>
        </p:nvSpPr>
        <p:spPr>
          <a:xfrm>
            <a:off x="7436224" y="2466558"/>
            <a:ext cx="4280648" cy="1569660"/>
          </a:xfrm>
          <a:prstGeom prst="rect">
            <a:avLst/>
          </a:prstGeom>
          <a:noFill/>
        </p:spPr>
        <p:txBody>
          <a:bodyPr wrap="square" rtlCol="0">
            <a:spAutoFit/>
          </a:bodyPr>
          <a:lstStyle/>
          <a:p>
            <a:pPr algn="ctr"/>
            <a:r>
              <a:rPr lang="en-US" sz="2400" dirty="0"/>
              <a:t>Renee </a:t>
            </a:r>
            <a:r>
              <a:rPr lang="en-US" sz="2400" dirty="0" err="1"/>
              <a:t>Millians</a:t>
            </a:r>
            <a:endParaRPr lang="en-US" sz="2400" dirty="0"/>
          </a:p>
          <a:p>
            <a:pPr algn="ctr"/>
            <a:r>
              <a:rPr lang="en-US" sz="2400" dirty="0"/>
              <a:t>Member Services Coordinator </a:t>
            </a:r>
          </a:p>
          <a:p>
            <a:pPr algn="ctr"/>
            <a:r>
              <a:rPr lang="en-US" sz="2400" dirty="0"/>
              <a:t>(912) 704-6290</a:t>
            </a:r>
          </a:p>
          <a:p>
            <a:pPr algn="ctr"/>
            <a:r>
              <a:rPr lang="en-US" sz="2400" dirty="0">
                <a:hlinkClick r:id="rId5"/>
              </a:rPr>
              <a:t>rmillians@shpllc.com</a:t>
            </a:r>
            <a:endParaRPr lang="en-US" sz="2400" dirty="0"/>
          </a:p>
        </p:txBody>
      </p:sp>
      <p:sp>
        <p:nvSpPr>
          <p:cNvPr id="4" name="TextBox 3">
            <a:extLst>
              <a:ext uri="{FF2B5EF4-FFF2-40B4-BE49-F238E27FC236}">
                <a16:creationId xmlns:a16="http://schemas.microsoft.com/office/drawing/2014/main" id="{83999C32-4E29-4C4C-B5E9-456F24D8AC96}"/>
              </a:ext>
            </a:extLst>
          </p:cNvPr>
          <p:cNvSpPr txBox="1"/>
          <p:nvPr/>
        </p:nvSpPr>
        <p:spPr>
          <a:xfrm>
            <a:off x="4058770" y="4424082"/>
            <a:ext cx="3832412" cy="830997"/>
          </a:xfrm>
          <a:prstGeom prst="rect">
            <a:avLst/>
          </a:prstGeom>
          <a:noFill/>
        </p:spPr>
        <p:txBody>
          <a:bodyPr wrap="square" rtlCol="0">
            <a:spAutoFit/>
          </a:bodyPr>
          <a:lstStyle/>
          <a:p>
            <a:r>
              <a:rPr lang="en-US" sz="2400" dirty="0"/>
              <a:t>514 West Bankhead Highway</a:t>
            </a:r>
          </a:p>
          <a:p>
            <a:r>
              <a:rPr lang="en-US" sz="2400" dirty="0"/>
              <a:t> Villa Rica, Georgia 30180</a:t>
            </a:r>
          </a:p>
        </p:txBody>
      </p:sp>
    </p:spTree>
    <p:extLst>
      <p:ext uri="{BB962C8B-B14F-4D97-AF65-F5344CB8AC3E}">
        <p14:creationId xmlns:p14="http://schemas.microsoft.com/office/powerpoint/2010/main" val="3151399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345" y="483767"/>
            <a:ext cx="10515600" cy="1325563"/>
          </a:xfrm>
        </p:spPr>
        <p:txBody>
          <a:bodyPr/>
          <a:lstStyle/>
          <a:p>
            <a:r>
              <a:rPr lang="en-US" dirty="0">
                <a:solidFill>
                  <a:srgbClr val="0070C0"/>
                </a:solidFill>
              </a:rPr>
              <a:t>Connect with us!</a:t>
            </a:r>
          </a:p>
        </p:txBody>
      </p:sp>
      <p:pic>
        <p:nvPicPr>
          <p:cNvPr id="4" name="Picture 3"/>
          <p:cNvPicPr>
            <a:picLocks noChangeAspect="1"/>
          </p:cNvPicPr>
          <p:nvPr/>
        </p:nvPicPr>
        <p:blipFill>
          <a:blip r:embed="rId3" cstate="print"/>
          <a:stretch>
            <a:fillRect/>
          </a:stretch>
        </p:blipFill>
        <p:spPr>
          <a:xfrm>
            <a:off x="683345" y="1809330"/>
            <a:ext cx="1041400" cy="1041400"/>
          </a:xfrm>
          <a:prstGeom prst="rect">
            <a:avLst/>
          </a:prstGeom>
        </p:spPr>
      </p:pic>
      <p:sp>
        <p:nvSpPr>
          <p:cNvPr id="5" name="TextBox 4"/>
          <p:cNvSpPr txBox="1"/>
          <p:nvPr/>
        </p:nvSpPr>
        <p:spPr>
          <a:xfrm>
            <a:off x="1786106" y="2123412"/>
            <a:ext cx="2653372" cy="400110"/>
          </a:xfrm>
          <a:prstGeom prst="rect">
            <a:avLst/>
          </a:prstGeom>
          <a:noFill/>
        </p:spPr>
        <p:txBody>
          <a:bodyPr wrap="square" rtlCol="0">
            <a:spAutoFit/>
          </a:bodyPr>
          <a:lstStyle/>
          <a:p>
            <a:r>
              <a:rPr lang="en-US" sz="2000" dirty="0">
                <a:hlinkClick r:id="rId4"/>
              </a:rPr>
              <a:t>www.gacsb.org/</a:t>
            </a:r>
            <a:endParaRPr lang="en-US" sz="2000" dirty="0"/>
          </a:p>
        </p:txBody>
      </p:sp>
      <p:pic>
        <p:nvPicPr>
          <p:cNvPr id="6" name="Picture 5" descr="677166248.png"/>
          <p:cNvPicPr>
            <a:picLocks noChangeAspect="1"/>
          </p:cNvPicPr>
          <p:nvPr/>
        </p:nvPicPr>
        <p:blipFill>
          <a:blip r:embed="rId5" cstate="print"/>
          <a:stretch>
            <a:fillRect/>
          </a:stretch>
        </p:blipFill>
        <p:spPr>
          <a:xfrm>
            <a:off x="784945" y="3623780"/>
            <a:ext cx="838200" cy="838200"/>
          </a:xfrm>
          <a:prstGeom prst="rect">
            <a:avLst/>
          </a:prstGeom>
        </p:spPr>
      </p:pic>
      <p:sp>
        <p:nvSpPr>
          <p:cNvPr id="7" name="TextBox 6"/>
          <p:cNvSpPr txBox="1"/>
          <p:nvPr/>
        </p:nvSpPr>
        <p:spPr>
          <a:xfrm>
            <a:off x="1786106" y="3735390"/>
            <a:ext cx="3064190" cy="400110"/>
          </a:xfrm>
          <a:prstGeom prst="rect">
            <a:avLst/>
          </a:prstGeom>
          <a:noFill/>
        </p:spPr>
        <p:txBody>
          <a:bodyPr wrap="square" rtlCol="0">
            <a:spAutoFit/>
          </a:bodyPr>
          <a:lstStyle/>
          <a:p>
            <a:pPr lvl="0"/>
            <a:r>
              <a:rPr lang="en-US" sz="2000" dirty="0">
                <a:hlinkClick r:id="rId6"/>
              </a:rPr>
              <a:t>www.facebook.com/GACSB</a:t>
            </a:r>
            <a:endParaRPr lang="en-US" sz="2000" b="1" dirty="0"/>
          </a:p>
        </p:txBody>
      </p:sp>
      <p:pic>
        <p:nvPicPr>
          <p:cNvPr id="10" name="Picture 9"/>
          <p:cNvPicPr>
            <a:picLocks noChangeAspect="1"/>
          </p:cNvPicPr>
          <p:nvPr/>
        </p:nvPicPr>
        <p:blipFill>
          <a:blip r:embed="rId7" cstate="print"/>
          <a:stretch>
            <a:fillRect/>
          </a:stretch>
        </p:blipFill>
        <p:spPr>
          <a:xfrm>
            <a:off x="6445122" y="1414331"/>
            <a:ext cx="784943" cy="784943"/>
          </a:xfrm>
          <a:prstGeom prst="rect">
            <a:avLst/>
          </a:prstGeom>
        </p:spPr>
      </p:pic>
      <p:sp>
        <p:nvSpPr>
          <p:cNvPr id="11" name="TextBox 10"/>
          <p:cNvSpPr txBox="1"/>
          <p:nvPr/>
        </p:nvSpPr>
        <p:spPr>
          <a:xfrm>
            <a:off x="7486522" y="1609275"/>
            <a:ext cx="5020138" cy="400110"/>
          </a:xfrm>
          <a:prstGeom prst="rect">
            <a:avLst/>
          </a:prstGeom>
          <a:noFill/>
        </p:spPr>
        <p:txBody>
          <a:bodyPr wrap="square" rtlCol="0">
            <a:spAutoFit/>
          </a:bodyPr>
          <a:lstStyle/>
          <a:p>
            <a:pPr lvl="0"/>
            <a:r>
              <a:rPr lang="en-US" sz="2000" dirty="0">
                <a:hlinkClick r:id="rId8"/>
              </a:rPr>
              <a:t>twitter.com/GACSB</a:t>
            </a:r>
            <a:endParaRPr lang="en-US" sz="2000" dirty="0"/>
          </a:p>
        </p:txBody>
      </p:sp>
      <p:pic>
        <p:nvPicPr>
          <p:cNvPr id="2054" name="Picture 6" descr="Linkedin Download PNG ">
            <a:extLst>
              <a:ext uri="{FF2B5EF4-FFF2-40B4-BE49-F238E27FC236}">
                <a16:creationId xmlns:a16="http://schemas.microsoft.com/office/drawing/2014/main" id="{D5A1454A-9B9E-42DD-AF92-3A5A98D694B1}"/>
              </a:ext>
            </a:extLst>
          </p:cNvPr>
          <p:cNvPicPr>
            <a:picLocks noChangeAspect="1" noChangeArrowheads="1"/>
          </p:cNvPicPr>
          <p:nvPr/>
        </p:nvPicPr>
        <p:blipFill>
          <a:blip r:embed="rId9" cstate="hqprint">
            <a:extLst>
              <a:ext uri="{28A0092B-C50C-407E-A947-70E740481C1C}">
                <a14:useLocalDpi xmlns:a14="http://schemas.microsoft.com/office/drawing/2010/main" val="0"/>
              </a:ext>
            </a:extLst>
          </a:blip>
          <a:srcRect/>
          <a:stretch>
            <a:fillRect/>
          </a:stretch>
        </p:blipFill>
        <p:spPr bwMode="auto">
          <a:xfrm>
            <a:off x="6445122" y="2552593"/>
            <a:ext cx="991691" cy="87640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3F82A1C-732B-421F-BBC7-34336F7E5784}"/>
              </a:ext>
            </a:extLst>
          </p:cNvPr>
          <p:cNvSpPr txBox="1"/>
          <p:nvPr/>
        </p:nvSpPr>
        <p:spPr>
          <a:xfrm>
            <a:off x="7486522" y="2777059"/>
            <a:ext cx="4293704" cy="369332"/>
          </a:xfrm>
          <a:prstGeom prst="rect">
            <a:avLst/>
          </a:prstGeom>
          <a:noFill/>
        </p:spPr>
        <p:txBody>
          <a:bodyPr wrap="square" rtlCol="0">
            <a:spAutoFit/>
          </a:bodyPr>
          <a:lstStyle/>
          <a:p>
            <a:r>
              <a:rPr lang="en-US" u="sng" dirty="0">
                <a:solidFill>
                  <a:srgbClr val="0070C0"/>
                </a:solidFill>
                <a:hlinkClick r:id="rId10"/>
              </a:rPr>
              <a:t>www.linkedin.com/company/gacsb</a:t>
            </a:r>
            <a:endParaRPr lang="en-US" u="sng" dirty="0">
              <a:solidFill>
                <a:srgbClr val="0070C0"/>
              </a:solidFill>
            </a:endParaRPr>
          </a:p>
        </p:txBody>
      </p:sp>
      <p:pic>
        <p:nvPicPr>
          <p:cNvPr id="13" name="Picture 12" descr="Icon&#10;&#10;Description automatically generated">
            <a:extLst>
              <a:ext uri="{FF2B5EF4-FFF2-40B4-BE49-F238E27FC236}">
                <a16:creationId xmlns:a16="http://schemas.microsoft.com/office/drawing/2014/main" id="{0E7E1160-4C47-4C30-BAB8-47CD7D1D5CE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088512" y="3811520"/>
            <a:ext cx="1661424" cy="934551"/>
          </a:xfrm>
          <a:prstGeom prst="rect">
            <a:avLst/>
          </a:prstGeom>
        </p:spPr>
      </p:pic>
      <p:sp>
        <p:nvSpPr>
          <p:cNvPr id="15" name="TextBox 14">
            <a:extLst>
              <a:ext uri="{FF2B5EF4-FFF2-40B4-BE49-F238E27FC236}">
                <a16:creationId xmlns:a16="http://schemas.microsoft.com/office/drawing/2014/main" id="{B06E85F4-C59A-4022-BD37-0034817300A3}"/>
              </a:ext>
            </a:extLst>
          </p:cNvPr>
          <p:cNvSpPr txBox="1"/>
          <p:nvPr/>
        </p:nvSpPr>
        <p:spPr>
          <a:xfrm flipH="1">
            <a:off x="7486521" y="4054983"/>
            <a:ext cx="3712423" cy="369332"/>
          </a:xfrm>
          <a:prstGeom prst="rect">
            <a:avLst/>
          </a:prstGeom>
          <a:noFill/>
        </p:spPr>
        <p:txBody>
          <a:bodyPr wrap="square" rtlCol="0">
            <a:spAutoFit/>
          </a:bodyPr>
          <a:lstStyle/>
          <a:p>
            <a:r>
              <a:rPr lang="en-US" dirty="0">
                <a:hlinkClick r:id="rId12"/>
              </a:rPr>
              <a:t>www.instagram.com/ga_csbs/</a:t>
            </a:r>
            <a:endParaRPr lang="en-US" dirty="0"/>
          </a:p>
        </p:txBody>
      </p:sp>
    </p:spTree>
    <p:extLst>
      <p:ext uri="{BB962C8B-B14F-4D97-AF65-F5344CB8AC3E}">
        <p14:creationId xmlns:p14="http://schemas.microsoft.com/office/powerpoint/2010/main" val="2580270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DAFDB-C7D2-4A61-A464-849D2F2C488A}"/>
              </a:ext>
            </a:extLst>
          </p:cNvPr>
          <p:cNvSpPr>
            <a:spLocks noGrp="1"/>
          </p:cNvSpPr>
          <p:nvPr>
            <p:ph type="title"/>
          </p:nvPr>
        </p:nvSpPr>
        <p:spPr>
          <a:xfrm>
            <a:off x="532263" y="347764"/>
            <a:ext cx="11122925" cy="630298"/>
          </a:xfrm>
        </p:spPr>
        <p:txBody>
          <a:bodyPr/>
          <a:lstStyle/>
          <a:p>
            <a:r>
              <a:rPr lang="en-US" b="1" dirty="0">
                <a:solidFill>
                  <a:srgbClr val="0070C0"/>
                </a:solidFill>
                <a:latin typeface="Arial" panose="020B0604020202020204" pitchFamily="34" charset="0"/>
                <a:cs typeface="Arial" panose="020B0604020202020204" pitchFamily="34" charset="0"/>
              </a:rPr>
              <a:t> </a:t>
            </a:r>
            <a:r>
              <a:rPr lang="en-US" b="1" dirty="0">
                <a:solidFill>
                  <a:schemeClr val="accent1">
                    <a:lumMod val="75000"/>
                  </a:schemeClr>
                </a:solidFill>
              </a:rPr>
              <a:t>Section 2 (Lines 94-324)-Cont’d Info</a:t>
            </a:r>
            <a:endParaRPr lang="en-US" b="1"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341F76-58BF-47A3-B184-173830A01B87}"/>
              </a:ext>
            </a:extLst>
          </p:cNvPr>
          <p:cNvSpPr>
            <a:spLocks noGrp="1"/>
          </p:cNvSpPr>
          <p:nvPr>
            <p:ph idx="1"/>
          </p:nvPr>
        </p:nvSpPr>
        <p:spPr>
          <a:xfrm>
            <a:off x="264405" y="891251"/>
            <a:ext cx="11633812" cy="5231757"/>
          </a:xfrm>
        </p:spPr>
        <p:txBody>
          <a:bodyPr/>
          <a:lstStyle/>
          <a:p>
            <a:pPr marL="2057400" indent="0">
              <a:lnSpc>
                <a:spcPct val="107000"/>
              </a:lnSpc>
              <a:spcBef>
                <a:spcPts val="0"/>
              </a:spcBef>
              <a:spcAft>
                <a:spcPts val="800"/>
              </a:spcAft>
              <a:buNone/>
            </a:pPr>
            <a:r>
              <a:rPr lang="en-US" sz="2200" b="1" dirty="0">
                <a:solidFill>
                  <a:srgbClr val="1F1F1E"/>
                </a:solidFill>
                <a:latin typeface="Arial" panose="020B0604020202020204" pitchFamily="34" charset="0"/>
                <a:ea typeface="Times New Roman" panose="02020603050405020304" pitchFamily="18" charset="0"/>
                <a:cs typeface="Arial" panose="020B0604020202020204" pitchFamily="34" charset="0"/>
              </a:rPr>
              <a:t>8</a:t>
            </a:r>
            <a:r>
              <a:rPr lang="en-US" sz="1800" b="1" dirty="0">
                <a:solidFill>
                  <a:srgbClr val="1F1F1E"/>
                </a:solidFill>
                <a:latin typeface="Arial" panose="020B0604020202020204" pitchFamily="34" charset="0"/>
                <a:ea typeface="Times New Roman" panose="02020603050405020304" pitchFamily="18" charset="0"/>
                <a:cs typeface="Arial" panose="020B0604020202020204" pitchFamily="34" charset="0"/>
              </a:rPr>
              <a:t>. </a:t>
            </a:r>
            <a:r>
              <a:rPr lang="en-US" sz="1800" b="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Revise O.C.G.A. 17-7-130(c) to permit superior courts to exercise discretion to determine whether to transfer a violent offender to the department</a:t>
            </a:r>
            <a:r>
              <a:rPr lang="en-US" sz="1800" b="1" spc="-2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sz="1800" b="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for</a:t>
            </a:r>
            <a:r>
              <a:rPr lang="en-US" sz="1800" b="1" spc="-2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sz="1800" b="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in-patient</a:t>
            </a:r>
            <a:r>
              <a:rPr lang="en-US" sz="1800" b="1" spc="-2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sz="1800" b="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restoration</a:t>
            </a:r>
            <a:r>
              <a:rPr lang="en-US" sz="1800" b="1" spc="-2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sz="1800" b="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services</a:t>
            </a:r>
            <a:r>
              <a:rPr lang="en-US" sz="1800" b="1" spc="-2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sz="1800" b="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or</a:t>
            </a:r>
            <a:r>
              <a:rPr lang="en-US" sz="1800" b="1" spc="-2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sz="1800" b="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to</a:t>
            </a:r>
            <a:r>
              <a:rPr lang="en-US" sz="1800" b="1" spc="-2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sz="1800" b="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outpatient</a:t>
            </a:r>
            <a:r>
              <a:rPr lang="en-US" sz="1800" b="1" spc="-15"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a:t>
            </a:r>
            <a:r>
              <a:rPr lang="en-US" sz="1800" b="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restoration services pursuant to </a:t>
            </a:r>
            <a:r>
              <a:rPr lang="en-US" sz="1800" b="1" i="1" spc="0" dirty="0" err="1">
                <a:solidFill>
                  <a:srgbClr val="1F1F1E"/>
                </a:solidFill>
                <a:effectLst/>
                <a:latin typeface="Arial" panose="020B0604020202020204" pitchFamily="34" charset="0"/>
                <a:ea typeface="Times New Roman" panose="02020603050405020304" pitchFamily="18" charset="0"/>
                <a:cs typeface="Arial" panose="020B0604020202020204" pitchFamily="34" charset="0"/>
              </a:rPr>
              <a:t>Carr</a:t>
            </a:r>
            <a:r>
              <a:rPr lang="en-US" sz="1800" b="1" i="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v. State</a:t>
            </a:r>
            <a:r>
              <a:rPr lang="en-US" sz="1800" b="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303 Ga. 853 (2018) and </a:t>
            </a:r>
            <a:r>
              <a:rPr lang="en-US" sz="1800" b="1" i="1" spc="0" dirty="0" err="1">
                <a:solidFill>
                  <a:srgbClr val="1F1F1E"/>
                </a:solidFill>
                <a:effectLst/>
                <a:latin typeface="Arial" panose="020B0604020202020204" pitchFamily="34" charset="0"/>
                <a:ea typeface="Times New Roman" panose="02020603050405020304" pitchFamily="18" charset="0"/>
                <a:cs typeface="Arial" panose="020B0604020202020204" pitchFamily="34" charset="0"/>
              </a:rPr>
              <a:t>McGouirk</a:t>
            </a:r>
            <a:r>
              <a:rPr lang="en-US" sz="1800" b="1" i="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v. State</a:t>
            </a:r>
            <a:r>
              <a:rPr lang="en-US" sz="1800" b="1" spc="0" dirty="0">
                <a:solidFill>
                  <a:srgbClr val="1F1F1E"/>
                </a:solidFill>
                <a:effectLst/>
                <a:latin typeface="Arial" panose="020B0604020202020204" pitchFamily="34" charset="0"/>
                <a:ea typeface="Times New Roman" panose="02020603050405020304" pitchFamily="18" charset="0"/>
                <a:cs typeface="Arial" panose="020B0604020202020204" pitchFamily="34" charset="0"/>
              </a:rPr>
              <a:t>, 303 Ga. 881 (2018). </a:t>
            </a:r>
            <a:endParaRPr lang="en-US" sz="1800" spc="0" dirty="0">
              <a:effectLst/>
              <a:latin typeface="Arial" panose="020B0604020202020204" pitchFamily="34" charset="0"/>
              <a:ea typeface="Times New Roman" panose="02020603050405020304" pitchFamily="18" charset="0"/>
              <a:cs typeface="Arial" panose="020B0604020202020204" pitchFamily="34" charset="0"/>
            </a:endParaRPr>
          </a:p>
          <a:p>
            <a:pPr marL="2057400" indent="0">
              <a:lnSpc>
                <a:spcPct val="107000"/>
              </a:lnSpc>
              <a:spcBef>
                <a:spcPts val="0"/>
              </a:spcBef>
              <a:spcAft>
                <a:spcPts val="800"/>
              </a:spcAft>
              <a:buNone/>
            </a:pP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2057400" indent="0">
              <a:lnSpc>
                <a:spcPct val="107000"/>
              </a:lnSpc>
              <a:spcBef>
                <a:spcPts val="0"/>
              </a:spcBef>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“(c) If the court finds the accused is mentally incompetent to stand trial, the court may order a department physician or licensed psychologist to evaluate and diagnose the accused as to whether there is a substantial probability that the accused will attain mental competency to stand trial in the foreseeable future. The court shall retain jurisdiction over the accused and shall may transfer the accused to the physical custody of the department. if, after a hearing, the court in its discretion determines the evaluation should be performed on the accused as an inpatient. At its discretion, the court may allow the evaluation to be performed on the accused as an outpatient if the accused is charged with a nonviolent offense. Such evaluation shall be performed within 90 days after the department has received actual custody of an accused or, in the case of an outpatient, a court order requiring evaluation of an accused. If the accused is a child, the department shall be authorized to place such child in a secure facility designated by the department. If the evaluation shows: [SUBSECTIONS OF STATUTE OMITTED].” </a:t>
            </a:r>
          </a:p>
          <a:p>
            <a:pPr marL="0" marR="0">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buFont typeface="Courier New" panose="02070309020205020404" pitchFamily="49" charset="0"/>
              <a:buChar char="o"/>
            </a:pPr>
            <a:endParaRPr lang="en-US" sz="3400" dirty="0">
              <a:effectLst/>
              <a:latin typeface="Calibri" panose="020F0502020204030204" pitchFamily="34" charset="0"/>
              <a:ea typeface="Calibri" panose="020F0502020204030204" pitchFamily="34" charset="0"/>
              <a:cs typeface="Times New Roman" panose="02020603050405020304" pitchFamily="18" charset="0"/>
            </a:endParaRPr>
          </a:p>
          <a:p>
            <a:pPr marL="914400" lvl="2" indent="0">
              <a:buNone/>
            </a:pPr>
            <a:endParaRPr lang="en-US" sz="2400" dirty="0"/>
          </a:p>
        </p:txBody>
      </p:sp>
    </p:spTree>
    <p:extLst>
      <p:ext uri="{BB962C8B-B14F-4D97-AF65-F5344CB8AC3E}">
        <p14:creationId xmlns:p14="http://schemas.microsoft.com/office/powerpoint/2010/main" val="1488652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241299" y="231354"/>
            <a:ext cx="11577721" cy="572877"/>
          </a:xfrm>
        </p:spPr>
        <p:txBody>
          <a:bodyPr/>
          <a:lstStyle/>
          <a:p>
            <a:r>
              <a:rPr lang="en-US" b="1" i="0" u="none" strike="noStrike" baseline="0" dirty="0">
                <a:solidFill>
                  <a:srgbClr val="17478F"/>
                </a:solidFill>
                <a:cs typeface="Calibri" panose="020F0502020204030204" pitchFamily="34" charset="0"/>
              </a:rPr>
              <a:t>    Section 3 (Lines 324-347)</a:t>
            </a:r>
            <a:endParaRPr lang="en-US" b="1" dirty="0">
              <a:solidFill>
                <a:schemeClr val="accent1"/>
              </a:solidFill>
              <a:cs typeface="Calibri" panose="020F05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241299" y="804231"/>
            <a:ext cx="11577721" cy="5106319"/>
          </a:xfrm>
        </p:spPr>
        <p:txBody>
          <a:bodyPr/>
          <a:lstStyle/>
          <a:p>
            <a:pPr>
              <a:buFont typeface="Wingdings" panose="05000000000000000000" pitchFamily="2" charset="2"/>
              <a:buChar char="v"/>
            </a:pPr>
            <a:r>
              <a:rPr lang="en-US" sz="2400" dirty="0"/>
              <a:t>Add code section 37-1-30</a:t>
            </a:r>
          </a:p>
          <a:p>
            <a:r>
              <a:rPr lang="en-US" sz="2400" dirty="0"/>
              <a:t>DBHDD, in collaboration with the BHRIC, Department of Corrections, Department of Juvenile Justice, Department of Community Supervision, and other relevant mental health, judicial, and law enforcement officials and experts, </a:t>
            </a:r>
            <a:r>
              <a:rPr lang="en-US" sz="2400" dirty="0">
                <a:highlight>
                  <a:srgbClr val="FFFF00"/>
                </a:highlight>
              </a:rPr>
              <a:t>shall develop state level guidance to standardize terminology </a:t>
            </a:r>
            <a:r>
              <a:rPr lang="en-US" sz="2400" dirty="0"/>
              <a:t>to aid in facilitating communication, streamlining information sharing, establishing shared baseline data, setting measurable goals, and measuring progress among state and local agencies and other entities. </a:t>
            </a:r>
            <a:r>
              <a:rPr lang="en-US" sz="2400" dirty="0">
                <a:highlight>
                  <a:srgbClr val="FFFF00"/>
                </a:highlight>
              </a:rPr>
              <a:t>Such standardized terminology shall include development of a single shared definition of 'serious mental illness' </a:t>
            </a:r>
            <a:r>
              <a:rPr lang="en-US" sz="2400" dirty="0"/>
              <a:t>that is consistently used by </a:t>
            </a:r>
            <a:r>
              <a:rPr lang="en-US" sz="2400" dirty="0">
                <a:highlight>
                  <a:srgbClr val="00FFFF"/>
                </a:highlight>
              </a:rPr>
              <a:t>community services boards</a:t>
            </a:r>
            <a:r>
              <a:rPr lang="en-US" sz="2400" dirty="0"/>
              <a:t>, corrections agencies, courts, law enforcement, and community supervision entities.</a:t>
            </a:r>
          </a:p>
          <a:p>
            <a:pPr lvl="1"/>
            <a:r>
              <a:rPr lang="en-US" dirty="0"/>
              <a:t>Include single definition for homeless individuals and recidivism.</a:t>
            </a:r>
          </a:p>
          <a:p>
            <a:pPr lvl="1"/>
            <a:r>
              <a:rPr lang="en-US" dirty="0"/>
              <a:t>Preliminary single definition of serious mental illness </a:t>
            </a:r>
            <a:r>
              <a:rPr lang="en-US" dirty="0">
                <a:highlight>
                  <a:srgbClr val="FFFF00"/>
                </a:highlight>
              </a:rPr>
              <a:t>due by 12/1/23</a:t>
            </a:r>
            <a:r>
              <a:rPr lang="en-US" dirty="0"/>
              <a:t>.</a:t>
            </a:r>
          </a:p>
          <a:p>
            <a:pPr lvl="1"/>
            <a:r>
              <a:rPr lang="en-US" dirty="0"/>
              <a:t>DBHDD conduct pilot at select sites to test the use of the above </a:t>
            </a:r>
            <a:r>
              <a:rPr lang="en-US" dirty="0">
                <a:highlight>
                  <a:srgbClr val="FFFF00"/>
                </a:highlight>
              </a:rPr>
              <a:t>by 12/1/23.</a:t>
            </a:r>
          </a:p>
          <a:p>
            <a:pPr lvl="1"/>
            <a:r>
              <a:rPr lang="en-US" dirty="0"/>
              <a:t>DBHDD and other departments adopt by </a:t>
            </a:r>
            <a:r>
              <a:rPr lang="en-US" dirty="0">
                <a:highlight>
                  <a:srgbClr val="FFFF00"/>
                </a:highlight>
              </a:rPr>
              <a:t>12/31/23.</a:t>
            </a:r>
          </a:p>
          <a:p>
            <a:pPr lvl="1"/>
            <a:endParaRPr lang="en-US" dirty="0"/>
          </a:p>
          <a:p>
            <a:pPr lvl="1"/>
            <a:endParaRPr lang="en-US" sz="2800" dirty="0"/>
          </a:p>
          <a:p>
            <a:pPr marL="457200" lvl="1" indent="0">
              <a:buNone/>
            </a:pPr>
            <a:endParaRPr lang="en-US" sz="2800" dirty="0"/>
          </a:p>
          <a:p>
            <a:pPr marL="0" indent="0">
              <a:buNone/>
            </a:pPr>
            <a:endParaRPr lang="en-US" sz="3200" dirty="0"/>
          </a:p>
        </p:txBody>
      </p:sp>
    </p:spTree>
    <p:extLst>
      <p:ext uri="{BB962C8B-B14F-4D97-AF65-F5344CB8AC3E}">
        <p14:creationId xmlns:p14="http://schemas.microsoft.com/office/powerpoint/2010/main" val="3109826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241299" y="231354"/>
            <a:ext cx="11577721" cy="572877"/>
          </a:xfrm>
        </p:spPr>
        <p:txBody>
          <a:bodyPr/>
          <a:lstStyle/>
          <a:p>
            <a:r>
              <a:rPr lang="en-US" b="1" i="0" u="none" strike="noStrike" baseline="0" dirty="0">
                <a:solidFill>
                  <a:srgbClr val="17478F"/>
                </a:solidFill>
                <a:cs typeface="Calibri" panose="020F0502020204030204" pitchFamily="34" charset="0"/>
              </a:rPr>
              <a:t>    Section 3 Cont’d (Lines 348-365)</a:t>
            </a:r>
            <a:endParaRPr lang="en-US" b="1" dirty="0">
              <a:solidFill>
                <a:schemeClr val="accent1"/>
              </a:solidFill>
              <a:cs typeface="Calibri" panose="020F05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77119" y="804231"/>
            <a:ext cx="11997368" cy="5106319"/>
          </a:xfrm>
        </p:spPr>
        <p:txBody>
          <a:bodyPr/>
          <a:lstStyle/>
          <a:p>
            <a:pPr>
              <a:buFont typeface="Wingdings" panose="05000000000000000000" pitchFamily="2" charset="2"/>
              <a:buChar char="v"/>
            </a:pPr>
            <a:r>
              <a:rPr lang="en-US" sz="2400" dirty="0"/>
              <a:t>Add code section 37-1-31</a:t>
            </a:r>
          </a:p>
          <a:p>
            <a:r>
              <a:rPr lang="en-US" sz="2400" dirty="0"/>
              <a:t>Subject to available funding, DBHDD shall employ or contract, or provide funding for one or more </a:t>
            </a:r>
            <a:r>
              <a:rPr lang="en-US" sz="2400" dirty="0">
                <a:highlight>
                  <a:srgbClr val="00FFFF"/>
                </a:highlight>
              </a:rPr>
              <a:t>community service boards </a:t>
            </a:r>
            <a:r>
              <a:rPr lang="en-US" sz="2400" dirty="0"/>
              <a:t>to employ or contract with individuals to serve as county based, dedicated coordinators to provide for collaboration between criminal justice and behavioral health providers…assist in ensuring that:</a:t>
            </a:r>
          </a:p>
          <a:p>
            <a:pPr lvl="1"/>
            <a:r>
              <a:rPr lang="en-US" sz="2000" dirty="0"/>
              <a:t>Available behavioral health resources are utilized to their full potential</a:t>
            </a:r>
          </a:p>
          <a:p>
            <a:pPr lvl="1"/>
            <a:r>
              <a:rPr lang="en-US" sz="2000" dirty="0"/>
              <a:t>Any barriers to access and resources are minimized</a:t>
            </a:r>
          </a:p>
          <a:p>
            <a:pPr lvl="1"/>
            <a:r>
              <a:rPr lang="en-US" sz="2000" dirty="0"/>
              <a:t>Individuals experiencing a mental health crisis who do not pose a public safety risk get the care they need and do not go to jail</a:t>
            </a:r>
          </a:p>
          <a:p>
            <a:pPr lvl="1"/>
            <a:r>
              <a:rPr lang="en-US" sz="2000" dirty="0"/>
              <a:t>Jail admissions are decreased for people with mental illness.</a:t>
            </a:r>
          </a:p>
          <a:p>
            <a:r>
              <a:rPr lang="en-US" sz="2400" dirty="0"/>
              <a:t>Position role shall be to:</a:t>
            </a:r>
          </a:p>
          <a:p>
            <a:pPr lvl="1"/>
            <a:r>
              <a:rPr lang="en-US" sz="2000" dirty="0"/>
              <a:t>Facilitate strong collaborations b/w between local law enforcement agencies and local providers</a:t>
            </a:r>
          </a:p>
          <a:p>
            <a:pPr lvl="1"/>
            <a:r>
              <a:rPr lang="en-US" sz="2000" dirty="0"/>
              <a:t>Engaging w/referral sources (providing training, pamphlets, and being available to law enforcement)</a:t>
            </a:r>
          </a:p>
          <a:p>
            <a:pPr lvl="1"/>
            <a:r>
              <a:rPr lang="en-US" sz="2000" dirty="0"/>
              <a:t>To liaise b/w key law enforcement &amp; providers to better utilize CSUs and Co-Responder Programs</a:t>
            </a:r>
          </a:p>
          <a:p>
            <a:pPr lvl="1"/>
            <a:endParaRPr lang="en-US" sz="2000" dirty="0"/>
          </a:p>
          <a:p>
            <a:pPr lvl="1"/>
            <a:endParaRPr lang="en-US" sz="2000" dirty="0"/>
          </a:p>
          <a:p>
            <a:pPr lvl="1"/>
            <a:endParaRPr lang="en-US" sz="2000" dirty="0"/>
          </a:p>
          <a:p>
            <a:pPr marL="0" indent="0">
              <a:buNone/>
            </a:pPr>
            <a:endParaRPr lang="en-US" sz="2400" dirty="0"/>
          </a:p>
          <a:p>
            <a:pPr lvl="1"/>
            <a:endParaRPr lang="en-US" sz="2000" dirty="0"/>
          </a:p>
        </p:txBody>
      </p:sp>
    </p:spTree>
    <p:extLst>
      <p:ext uri="{BB962C8B-B14F-4D97-AF65-F5344CB8AC3E}">
        <p14:creationId xmlns:p14="http://schemas.microsoft.com/office/powerpoint/2010/main" val="779446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241299" y="231354"/>
            <a:ext cx="11577721" cy="572877"/>
          </a:xfrm>
        </p:spPr>
        <p:txBody>
          <a:bodyPr/>
          <a:lstStyle/>
          <a:p>
            <a:r>
              <a:rPr lang="en-US" b="1" i="0" u="none" strike="noStrike" baseline="0" dirty="0">
                <a:solidFill>
                  <a:srgbClr val="17478F"/>
                </a:solidFill>
                <a:cs typeface="Calibri" panose="020F0502020204030204" pitchFamily="34" charset="0"/>
              </a:rPr>
              <a:t>    Section 3 Cont’d (Lines 366-427)</a:t>
            </a:r>
            <a:endParaRPr lang="en-US" b="1" dirty="0">
              <a:solidFill>
                <a:schemeClr val="accent1"/>
              </a:solidFill>
              <a:cs typeface="Calibri" panose="020F05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77119" y="804231"/>
            <a:ext cx="11997368" cy="5106319"/>
          </a:xfrm>
        </p:spPr>
        <p:txBody>
          <a:bodyPr/>
          <a:lstStyle/>
          <a:p>
            <a:pPr>
              <a:buFont typeface="Wingdings" panose="05000000000000000000" pitchFamily="2" charset="2"/>
              <a:buChar char="v"/>
            </a:pPr>
            <a:r>
              <a:rPr lang="en-US" sz="2400" dirty="0"/>
              <a:t>Add code section 37-1-32</a:t>
            </a:r>
          </a:p>
          <a:p>
            <a:r>
              <a:rPr lang="en-US" sz="2400" dirty="0"/>
              <a:t>DBHDD authorized to coordinate state-wide public-private partnership for a clearing-house and resource for best practices, information and resources that support developing and sustaining practices for ‘familiar faces.’</a:t>
            </a:r>
          </a:p>
          <a:p>
            <a:pPr lvl="1"/>
            <a:r>
              <a:rPr lang="en-US" sz="2000" dirty="0"/>
              <a:t>Provide technical assistance to counties</a:t>
            </a:r>
          </a:p>
          <a:p>
            <a:pPr lvl="1"/>
            <a:r>
              <a:rPr lang="en-US" sz="2000" dirty="0"/>
              <a:t>Host events to improve information sharing across local governments, law enforcement, public safety, </a:t>
            </a:r>
            <a:r>
              <a:rPr lang="en-US" sz="2000" dirty="0">
                <a:highlight>
                  <a:srgbClr val="00FFFF"/>
                </a:highlight>
              </a:rPr>
              <a:t>community service boards,</a:t>
            </a:r>
            <a:r>
              <a:rPr lang="en-US" sz="2000" dirty="0"/>
              <a:t> crisis and other behavioral health providers, and courts</a:t>
            </a:r>
          </a:p>
          <a:p>
            <a:pPr lvl="1"/>
            <a:r>
              <a:rPr lang="en-US" sz="2000" dirty="0"/>
              <a:t>And more</a:t>
            </a:r>
          </a:p>
          <a:p>
            <a:pPr>
              <a:buFont typeface="Wingdings" panose="05000000000000000000" pitchFamily="2" charset="2"/>
              <a:buChar char="v"/>
            </a:pPr>
            <a:r>
              <a:rPr lang="en-US" sz="2400" dirty="0"/>
              <a:t>Add code section 37-1-33</a:t>
            </a:r>
          </a:p>
          <a:p>
            <a:r>
              <a:rPr lang="en-US" sz="2400" dirty="0"/>
              <a:t>DBHDD conduct a pilot program to provide funding for county jails to implement validated behavioral health screening. </a:t>
            </a:r>
          </a:p>
          <a:p>
            <a:r>
              <a:rPr lang="en-US" sz="2400" dirty="0"/>
              <a:t>Establish a grant program to build local capacity with funding and technical assistance for one or more counties to create or expand collaborative jail in-reach and reentry programs.</a:t>
            </a:r>
          </a:p>
          <a:p>
            <a:endParaRPr lang="en-US" sz="2400" dirty="0"/>
          </a:p>
          <a:p>
            <a:pPr lvl="1"/>
            <a:endParaRPr lang="en-US" sz="2000" dirty="0"/>
          </a:p>
          <a:p>
            <a:pPr marL="0" indent="0">
              <a:buNone/>
            </a:pPr>
            <a:endParaRPr lang="en-US" sz="2400" dirty="0"/>
          </a:p>
          <a:p>
            <a:pPr lvl="1"/>
            <a:endParaRPr lang="en-US" sz="2000" dirty="0"/>
          </a:p>
        </p:txBody>
      </p:sp>
    </p:spTree>
    <p:extLst>
      <p:ext uri="{BB962C8B-B14F-4D97-AF65-F5344CB8AC3E}">
        <p14:creationId xmlns:p14="http://schemas.microsoft.com/office/powerpoint/2010/main" val="2906112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241299" y="231354"/>
            <a:ext cx="11577721" cy="572877"/>
          </a:xfrm>
        </p:spPr>
        <p:txBody>
          <a:bodyPr/>
          <a:lstStyle/>
          <a:p>
            <a:r>
              <a:rPr lang="en-US" b="1" i="0" u="none" strike="noStrike" baseline="0" dirty="0">
                <a:solidFill>
                  <a:srgbClr val="17478F"/>
                </a:solidFill>
                <a:cs typeface="Calibri" panose="020F0502020204030204" pitchFamily="34" charset="0"/>
              </a:rPr>
              <a:t>    Section 3 Cont’d (Lines 428-468)</a:t>
            </a:r>
            <a:endParaRPr lang="en-US" b="1" dirty="0">
              <a:solidFill>
                <a:schemeClr val="accent1"/>
              </a:solidFill>
              <a:cs typeface="Calibri" panose="020F0502020204030204" pitchFamily="34" charset="0"/>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241299" y="804231"/>
            <a:ext cx="11577721" cy="5106319"/>
          </a:xfrm>
        </p:spPr>
        <p:txBody>
          <a:bodyPr/>
          <a:lstStyle/>
          <a:p>
            <a:pPr>
              <a:buFont typeface="Wingdings" panose="05000000000000000000" pitchFamily="2" charset="2"/>
              <a:buChar char="v"/>
            </a:pPr>
            <a:r>
              <a:rPr lang="en-US" sz="2400" dirty="0"/>
              <a:t>Add code section 37-1-34</a:t>
            </a:r>
          </a:p>
          <a:p>
            <a:r>
              <a:rPr lang="en-US" sz="2400" dirty="0"/>
              <a:t>DBHDD conduct study of public behavioral health workforce in GA</a:t>
            </a:r>
          </a:p>
          <a:p>
            <a:pPr lvl="1"/>
            <a:r>
              <a:rPr lang="en-US" sz="2000" dirty="0"/>
              <a:t>Include review of staffing levels, salaries, vacancy rates, &amp; comparison to private practices</a:t>
            </a:r>
          </a:p>
          <a:p>
            <a:pPr lvl="1"/>
            <a:r>
              <a:rPr lang="en-US" sz="2000" dirty="0"/>
              <a:t>DBHDD admin, state hospitals, </a:t>
            </a:r>
            <a:r>
              <a:rPr lang="en-US" sz="2000" dirty="0">
                <a:highlight>
                  <a:srgbClr val="00FFFF"/>
                </a:highlight>
              </a:rPr>
              <a:t>community service boards</a:t>
            </a:r>
          </a:p>
          <a:p>
            <a:pPr lvl="1"/>
            <a:r>
              <a:rPr lang="en-US" sz="2000" dirty="0">
                <a:highlight>
                  <a:srgbClr val="FFFF00"/>
                </a:highlight>
              </a:rPr>
              <a:t>Report due by 12/1/23 </a:t>
            </a:r>
            <a:r>
              <a:rPr lang="en-US" sz="2000" dirty="0"/>
              <a:t>to Governor, General Assembly and OHSC</a:t>
            </a:r>
            <a:endParaRPr lang="en-US" sz="2400" dirty="0"/>
          </a:p>
          <a:p>
            <a:r>
              <a:rPr lang="en-US" sz="2400" dirty="0"/>
              <a:t>Add code section 37-1-35</a:t>
            </a:r>
          </a:p>
          <a:p>
            <a:r>
              <a:rPr lang="en-US" sz="2400" dirty="0"/>
              <a:t>DBHDD conduct study to evaluate potential expansion of the # of Co-Occurring </a:t>
            </a:r>
            <a:r>
              <a:rPr lang="en-US" sz="2400" dirty="0" err="1"/>
              <a:t>ClubHouse</a:t>
            </a:r>
            <a:r>
              <a:rPr lang="en-US" sz="2400" dirty="0"/>
              <a:t> Programs for youth</a:t>
            </a:r>
          </a:p>
          <a:p>
            <a:pPr lvl="1"/>
            <a:r>
              <a:rPr lang="en-US" sz="2000" dirty="0">
                <a:highlight>
                  <a:srgbClr val="FFFF00"/>
                </a:highlight>
              </a:rPr>
              <a:t>Report due by 12/1/23</a:t>
            </a:r>
            <a:r>
              <a:rPr lang="en-US" sz="2000" dirty="0"/>
              <a:t> to Governor, General Assembly</a:t>
            </a:r>
          </a:p>
          <a:p>
            <a:r>
              <a:rPr lang="en-US" sz="2400" dirty="0"/>
              <a:t>Add code section 37-1-36</a:t>
            </a:r>
          </a:p>
          <a:p>
            <a:r>
              <a:rPr lang="en-US" sz="2400" dirty="0"/>
              <a:t>DBHDD work with DCH </a:t>
            </a:r>
            <a:r>
              <a:rPr lang="en-US" sz="2000" dirty="0"/>
              <a:t>to evaluate need for more autism residential treatment/CSUs and review policies and practices re. DJJ being a referral source to PTRFs and CSUs</a:t>
            </a:r>
          </a:p>
          <a:p>
            <a:pPr lvl="1"/>
            <a:r>
              <a:rPr lang="en-US" sz="2000" dirty="0">
                <a:highlight>
                  <a:srgbClr val="FFFF00"/>
                </a:highlight>
              </a:rPr>
              <a:t>Report due by 12/1/23</a:t>
            </a:r>
            <a:r>
              <a:rPr lang="en-US" sz="2000" dirty="0"/>
              <a:t> to Governor, General Assembly</a:t>
            </a:r>
          </a:p>
          <a:p>
            <a:pPr marL="0" indent="0">
              <a:buNone/>
            </a:pPr>
            <a:endParaRPr lang="en-US" sz="2400" dirty="0"/>
          </a:p>
          <a:p>
            <a:pPr lvl="1"/>
            <a:endParaRPr lang="en-US" sz="2000" dirty="0"/>
          </a:p>
        </p:txBody>
      </p:sp>
    </p:spTree>
    <p:extLst>
      <p:ext uri="{BB962C8B-B14F-4D97-AF65-F5344CB8AC3E}">
        <p14:creationId xmlns:p14="http://schemas.microsoft.com/office/powerpoint/2010/main" val="2335635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8E30-F6E8-48ED-8EB6-36E986C7CF78}"/>
              </a:ext>
            </a:extLst>
          </p:cNvPr>
          <p:cNvSpPr>
            <a:spLocks noGrp="1"/>
          </p:cNvSpPr>
          <p:nvPr>
            <p:ph type="title"/>
          </p:nvPr>
        </p:nvSpPr>
        <p:spPr>
          <a:xfrm>
            <a:off x="190500" y="365125"/>
            <a:ext cx="11798300" cy="828675"/>
          </a:xfrm>
        </p:spPr>
        <p:txBody>
          <a:bodyPr/>
          <a:lstStyle/>
          <a:p>
            <a:r>
              <a:rPr lang="en-US" b="1" i="0" u="none" strike="noStrike" baseline="0" dirty="0">
                <a:solidFill>
                  <a:srgbClr val="17478F"/>
                </a:solidFill>
                <a:cs typeface="Calibri" panose="020F0502020204030204" pitchFamily="34" charset="0"/>
              </a:rPr>
              <a:t>Sectio</a:t>
            </a:r>
            <a:r>
              <a:rPr lang="en-US" b="1" dirty="0">
                <a:solidFill>
                  <a:srgbClr val="17478F"/>
                </a:solidFill>
                <a:cs typeface="Calibri" panose="020F0502020204030204" pitchFamily="34" charset="0"/>
              </a:rPr>
              <a:t>n 4 (Lines 470-502)</a:t>
            </a:r>
            <a:endParaRPr lang="en-US" b="1" dirty="0">
              <a:solidFill>
                <a:schemeClr val="accent1"/>
              </a:solidFill>
            </a:endParaRPr>
          </a:p>
        </p:txBody>
      </p:sp>
      <p:sp>
        <p:nvSpPr>
          <p:cNvPr id="4" name="Subtitle 3">
            <a:extLst>
              <a:ext uri="{FF2B5EF4-FFF2-40B4-BE49-F238E27FC236}">
                <a16:creationId xmlns:a16="http://schemas.microsoft.com/office/drawing/2014/main" id="{F08AD683-6A2D-49FE-9807-E1B5093437AA}"/>
              </a:ext>
            </a:extLst>
          </p:cNvPr>
          <p:cNvSpPr>
            <a:spLocks noGrp="1"/>
          </p:cNvSpPr>
          <p:nvPr>
            <p:ph idx="1"/>
          </p:nvPr>
        </p:nvSpPr>
        <p:spPr>
          <a:xfrm>
            <a:off x="406400" y="1299990"/>
            <a:ext cx="11404600" cy="4245148"/>
          </a:xfrm>
        </p:spPr>
        <p:txBody>
          <a:bodyPr/>
          <a:lstStyle/>
          <a:p>
            <a:pPr>
              <a:buFont typeface="Wingdings" panose="05000000000000000000" pitchFamily="2" charset="2"/>
              <a:buChar char="v"/>
            </a:pPr>
            <a:r>
              <a:rPr lang="en-US" sz="3200" dirty="0">
                <a:solidFill>
                  <a:prstClr val="black"/>
                </a:solidFill>
              </a:rPr>
              <a:t>Amends Code Section 37-1-112</a:t>
            </a:r>
          </a:p>
          <a:p>
            <a:endParaRPr lang="en-US" sz="3200" b="0" i="0" u="none" strike="noStrike" baseline="0" dirty="0">
              <a:solidFill>
                <a:prstClr val="black"/>
              </a:solidFill>
            </a:endParaRPr>
          </a:p>
          <a:p>
            <a:r>
              <a:rPr lang="en-US" sz="3200" b="0" i="0" u="none" strike="noStrike" baseline="0" dirty="0">
                <a:solidFill>
                  <a:prstClr val="black"/>
                </a:solidFill>
              </a:rPr>
              <a:t>Adds two peer support specialists to Behavioral Health Reform and Innovation Commission (BHRIC)</a:t>
            </a:r>
          </a:p>
          <a:p>
            <a:pPr marR="0" algn="l" rtl="0"/>
            <a:endParaRPr lang="en-US" sz="3200" b="0" i="0" u="none" strike="noStrike" baseline="0" dirty="0">
              <a:latin typeface="Calibri" panose="020F0502020204030204" pitchFamily="34" charset="0"/>
            </a:endParaRPr>
          </a:p>
          <a:p>
            <a:pPr marL="914400" lvl="2" indent="0">
              <a:buNone/>
            </a:pPr>
            <a:endParaRPr lang="en-US" sz="3200" dirty="0"/>
          </a:p>
          <a:p>
            <a:pPr marL="914400" lvl="2" indent="0">
              <a:buNone/>
            </a:pPr>
            <a:endParaRPr lang="en-US" sz="3200" dirty="0"/>
          </a:p>
          <a:p>
            <a:pPr marL="457200" lvl="1" indent="0">
              <a:buNone/>
            </a:pPr>
            <a:endParaRPr lang="en-US" sz="2800" b="1" i="1" dirty="0">
              <a:solidFill>
                <a:srgbClr val="FF0000"/>
              </a:solidFill>
            </a:endParaRPr>
          </a:p>
          <a:p>
            <a:pPr marL="0" indent="0">
              <a:buNone/>
            </a:pPr>
            <a:endParaRPr lang="en-US" sz="3200" dirty="0"/>
          </a:p>
        </p:txBody>
      </p:sp>
    </p:spTree>
    <p:extLst>
      <p:ext uri="{BB962C8B-B14F-4D97-AF65-F5344CB8AC3E}">
        <p14:creationId xmlns:p14="http://schemas.microsoft.com/office/powerpoint/2010/main" val="3919026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6573463C65224291B749F659C43105" ma:contentTypeVersion="13" ma:contentTypeDescription="Create a new document." ma:contentTypeScope="" ma:versionID="73b53c1662f15557b4ccbd84afcda394">
  <xsd:schema xmlns:xsd="http://www.w3.org/2001/XMLSchema" xmlns:xs="http://www.w3.org/2001/XMLSchema" xmlns:p="http://schemas.microsoft.com/office/2006/metadata/properties" xmlns:ns2="2e8c750f-43dd-4a6b-bb14-326029640b61" xmlns:ns3="289ee5d5-d09e-4796-863e-5ff179364d72" targetNamespace="http://schemas.microsoft.com/office/2006/metadata/properties" ma:root="true" ma:fieldsID="2a2c92d7d351f6856a1445b73de9cbfb" ns2:_="" ns3:_="">
    <xsd:import namespace="2e8c750f-43dd-4a6b-bb14-326029640b61"/>
    <xsd:import namespace="289ee5d5-d09e-4796-863e-5ff179364d7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LengthInSeconds" minOccurs="0"/>
                <xsd:element ref="ns3:MediaServiceDateTaken" minOccurs="0"/>
                <xsd:element ref="ns3:lcf76f155ced4ddcb4097134ff3c332f" minOccurs="0"/>
                <xsd:element ref="ns2:TaxCatchAll"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8c750f-43dd-4a6b-bb14-326029640b6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8e13d1f4-125c-492b-a23d-25c97e3f7b2e}" ma:internalName="TaxCatchAll" ma:showField="CatchAllData" ma:web="2e8c750f-43dd-4a6b-bb14-326029640b6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89ee5d5-d09e-4796-863e-5ff179364d7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146e410a-ba98-406c-bc72-47d589db330f"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descrip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214BB2-5FCC-4A91-8B82-E2F6B0E8D7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8c750f-43dd-4a6b-bb14-326029640b61"/>
    <ds:schemaRef ds:uri="289ee5d5-d09e-4796-863e-5ff179364d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472DD9-CF24-41EF-A670-AAEFBA7E73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836</TotalTime>
  <Words>3184</Words>
  <Application>Microsoft Office PowerPoint</Application>
  <PresentationFormat>Widescreen</PresentationFormat>
  <Paragraphs>255</Paragraphs>
  <Slides>33</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Angsana New</vt:lpstr>
      <vt:lpstr>Arial</vt:lpstr>
      <vt:lpstr>Calibri</vt:lpstr>
      <vt:lpstr>Calibri Light</vt:lpstr>
      <vt:lpstr>Courier New</vt:lpstr>
      <vt:lpstr>Wingdings</vt:lpstr>
      <vt:lpstr>Office Theme</vt:lpstr>
      <vt:lpstr>PowerPoint Presentation</vt:lpstr>
      <vt:lpstr>Section 1 (Lines 53-93)</vt:lpstr>
      <vt:lpstr>Section 2 (Lines 94-324)</vt:lpstr>
      <vt:lpstr> Section 2 (Lines 94-324)-Cont’d Info</vt:lpstr>
      <vt:lpstr>    Section 3 (Lines 324-347)</vt:lpstr>
      <vt:lpstr>    Section 3 Cont’d (Lines 348-365)</vt:lpstr>
      <vt:lpstr>    Section 3 Cont’d (Lines 366-427)</vt:lpstr>
      <vt:lpstr>    Section 3 Cont’d (Lines 428-468)</vt:lpstr>
      <vt:lpstr>Section 4 (Lines 470-502)</vt:lpstr>
      <vt:lpstr>Section 5 (Lines 503-536)</vt:lpstr>
      <vt:lpstr>Section 6 (Lines 537-589)</vt:lpstr>
      <vt:lpstr>Section 6 Cont’d (Lines 590-610)</vt:lpstr>
      <vt:lpstr>Section 7 (Lines 611-667)</vt:lpstr>
      <vt:lpstr>Section 7 (Lines 611-667)-Cont’d AOT Info</vt:lpstr>
      <vt:lpstr>Section 7 (Lines 611-667)-Cont’d AOT Info</vt:lpstr>
      <vt:lpstr>Section 7 (Lines 611-667)-Cont’d AOT Info</vt:lpstr>
      <vt:lpstr>Section 7 (Lines 611-667)-Cont’d AOT Info</vt:lpstr>
      <vt:lpstr>Section 7 (Lines 611-667)-Cont’d AOT Info</vt:lpstr>
      <vt:lpstr>Section 8 Lines (668-696)</vt:lpstr>
      <vt:lpstr>Section 9 (Lines 698-699)</vt:lpstr>
      <vt:lpstr>Section 10 (Lines 700-733)</vt:lpstr>
      <vt:lpstr>Section 11 (Lines 734-745)</vt:lpstr>
      <vt:lpstr>Section 12 (Lines 746-794)</vt:lpstr>
      <vt:lpstr>Section 13 Lines 796-842)</vt:lpstr>
      <vt:lpstr>Section 14 (Lines 844-1105)</vt:lpstr>
      <vt:lpstr>Section 15 (Lines 1106-1129)</vt:lpstr>
      <vt:lpstr>Section 15 Cont’d (Lines 1130-1139)</vt:lpstr>
      <vt:lpstr>Section 16 (Lines 1141-1143)</vt:lpstr>
      <vt:lpstr>Section 17 (Lines 1145-1210)</vt:lpstr>
      <vt:lpstr>Section 17 (Lines 1211-1272)</vt:lpstr>
      <vt:lpstr>Section 18 (Lines 1274-1306)</vt:lpstr>
      <vt:lpstr>SHP Villa Rica Office GACSB Headquarters</vt:lpstr>
      <vt:lpstr>Connect with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Director’s Report</dc:title>
  <dc:creator>Jesse Hambrick</dc:creator>
  <cp:lastModifiedBy>Robyn Garrett</cp:lastModifiedBy>
  <cp:revision>46</cp:revision>
  <dcterms:created xsi:type="dcterms:W3CDTF">2022-12-13T17:47:33Z</dcterms:created>
  <dcterms:modified xsi:type="dcterms:W3CDTF">2023-02-23T15:16:06Z</dcterms:modified>
</cp:coreProperties>
</file>